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72" r:id="rId9"/>
    <p:sldId id="263" r:id="rId10"/>
    <p:sldId id="265" r:id="rId11"/>
    <p:sldId id="270" r:id="rId12"/>
    <p:sldId id="274" r:id="rId13"/>
    <p:sldId id="271" r:id="rId14"/>
    <p:sldId id="273" r:id="rId15"/>
    <p:sldId id="267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1" autoAdjust="0"/>
    <p:restoredTop sz="94624" autoAdjust="0"/>
  </p:normalViewPr>
  <p:slideViewPr>
    <p:cSldViewPr>
      <p:cViewPr>
        <p:scale>
          <a:sx n="75" d="100"/>
          <a:sy n="75" d="100"/>
        </p:scale>
        <p:origin x="-145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D4505-84A3-4AE0-9152-5261FE8F743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71684-E6FD-4F95-A96A-2FAF895D77D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DEC8-6DC0-43F6-AFCB-A9DE61EA736D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81C-4FE4-4FAC-A5BA-7F5816819B7D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E1EE-4CC2-4EC7-A376-32C7B57F8313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FA15-7110-4FF3-B3FD-8339E0DEC700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61-1FF5-41EB-9973-5511DEB92B90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60EA-4172-46E2-B907-D4E3B90D8CD5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067D-0B2A-4A65-9107-291BF6462EA2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88B8-F22B-48C8-A0C9-93280024B11C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68F7-903E-4223-AEC6-656C514AB456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FA4B-2C1F-4633-83B7-73AAEDC57CA7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D2BB-C3DD-40AC-B2A3-C5ACE52DA0E7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E5D63-AEC2-499B-92A5-2E7ADCCDA17D}" type="datetime1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FESTIVAL DELLO SVILUPPO SOSTENIBILE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00BA2-8794-4CDE-BC57-C340AE62BDD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ocand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7772400" cy="504056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 smtClean="0"/>
              <a:t>QUALI STRUMENTI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TUTELA DELLA NATURA?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3429000"/>
            <a:ext cx="8784976" cy="28803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sz="1600" b="1" u="sng" dirty="0" smtClean="0">
                <a:solidFill>
                  <a:schemeClr val="tx1"/>
                </a:solidFill>
              </a:rPr>
              <a:t>OSSERVAZIONI</a:t>
            </a:r>
            <a:r>
              <a:rPr lang="it-IT" sz="1600" dirty="0" smtClean="0">
                <a:solidFill>
                  <a:schemeClr val="tx1"/>
                </a:solidFill>
              </a:rPr>
              <a:t>: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1600" dirty="0" smtClean="0">
                <a:solidFill>
                  <a:schemeClr val="tx1"/>
                </a:solidFill>
              </a:rPr>
              <a:t>Le Carte e Dichiarazioni del ‘900 presentano un andamento schizofrenico, la maggior parte di esse  non prevede  nessuno di questi tre elementi di tutele ma si limita ad enunciazioni dilatorie, vaghe e indefinite.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1600" dirty="0" smtClean="0">
                <a:solidFill>
                  <a:schemeClr val="tx1"/>
                </a:solidFill>
              </a:rPr>
              <a:t>Altre Carte presentano solo uno di questi elementi di tutela.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1600" dirty="0" smtClean="0">
                <a:solidFill>
                  <a:schemeClr val="tx1"/>
                </a:solidFill>
              </a:rPr>
              <a:t>Solo le Costituzioni di Ecuador e Bolivia presentano tutti e tre questi elementi di tutela.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1600" dirty="0" smtClean="0">
                <a:solidFill>
                  <a:schemeClr val="tx1"/>
                </a:solidFill>
              </a:rPr>
              <a:t>A rendere ancora più incerto questo sistema è la natura giuridica delle Carte, infatti, con la sola eccezione delle Costituzioni andine, le atre Carte sono </a:t>
            </a:r>
            <a:r>
              <a:rPr lang="it-IT" sz="16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it-IT" sz="1600" u="sng" dirty="0" smtClean="0">
                <a:solidFill>
                  <a:schemeClr val="tx1"/>
                </a:solidFill>
                <a:sym typeface="Wingdings" pitchFamily="2" charset="2"/>
              </a:rPr>
              <a:t>ATTI </a:t>
            </a:r>
            <a:r>
              <a:rPr lang="it-IT" sz="1600" u="sng" dirty="0" err="1" smtClean="0">
                <a:solidFill>
                  <a:schemeClr val="tx1"/>
                </a:solidFill>
                <a:sym typeface="Wingdings" pitchFamily="2" charset="2"/>
              </a:rPr>
              <a:t>DI</a:t>
            </a:r>
            <a:r>
              <a:rPr lang="it-IT" sz="1600" u="sng" dirty="0" smtClean="0">
                <a:solidFill>
                  <a:schemeClr val="tx1"/>
                </a:solidFill>
                <a:sym typeface="Wingdings" pitchFamily="2" charset="2"/>
              </a:rPr>
              <a:t> SOFT LAW</a:t>
            </a:r>
            <a:r>
              <a:rPr lang="it-IT" sz="1600" u="sng" dirty="0" smtClean="0">
                <a:solidFill>
                  <a:schemeClr val="tx1"/>
                </a:solidFill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sym typeface="Wingdings" pitchFamily="2" charset="2"/>
              </a:rPr>
              <a:t> NON VINCOLANTI  NON COERCIBILI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1600" dirty="0" smtClean="0">
                <a:solidFill>
                  <a:schemeClr val="tx1"/>
                </a:solidFill>
              </a:rPr>
              <a:t>QUESTI STRUMENTI FUNZIONANO CONCRETAMENTE? BASTANO  PER TUTELARE LA NATURA O È POSSIBILE PENSARNE ALTRI?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1600" dirty="0" smtClean="0">
                <a:solidFill>
                  <a:schemeClr val="tx1"/>
                </a:solidFill>
              </a:rPr>
              <a:t>QUALI SONO LE POLITICHE CHE SOTTENDONO QUESTI STRUMENTI? LE POLITICHE COME FUNZIONANO A TUTELA DELLA NATURA?</a:t>
            </a:r>
          </a:p>
          <a:p>
            <a:pPr algn="l">
              <a:buFont typeface="Wingdings" pitchFamily="2" charset="2"/>
              <a:buChar char="Ø"/>
            </a:pPr>
            <a:endParaRPr lang="it-IT" sz="16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251520" y="671612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2653060" y="946820"/>
            <a:ext cx="324036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u="sng" dirty="0" smtClean="0">
                <a:solidFill>
                  <a:schemeClr val="tx1"/>
                </a:solidFill>
              </a:rPr>
              <a:t>3 ELEMENTI </a:t>
            </a:r>
            <a:r>
              <a:rPr lang="it-IT" b="1" u="sng" dirty="0" err="1" smtClean="0">
                <a:solidFill>
                  <a:schemeClr val="tx1"/>
                </a:solidFill>
              </a:rPr>
              <a:t>DI</a:t>
            </a:r>
            <a:r>
              <a:rPr lang="it-IT" b="1" u="sng" dirty="0" smtClean="0">
                <a:solidFill>
                  <a:schemeClr val="tx1"/>
                </a:solidFill>
              </a:rPr>
              <a:t> TUTELA:</a:t>
            </a:r>
          </a:p>
        </p:txBody>
      </p:sp>
      <p:sp>
        <p:nvSpPr>
          <p:cNvPr id="8" name="Rettangolo 7"/>
          <p:cNvSpPr/>
          <p:nvPr/>
        </p:nvSpPr>
        <p:spPr>
          <a:xfrm>
            <a:off x="2983632" y="2492896"/>
            <a:ext cx="259228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tx1"/>
                </a:solidFill>
              </a:rPr>
              <a:t>2.STRUMENTI GIURIDICI</a:t>
            </a:r>
          </a:p>
        </p:txBody>
      </p:sp>
      <p:sp>
        <p:nvSpPr>
          <p:cNvPr id="9" name="Rettangolo 8"/>
          <p:cNvSpPr/>
          <p:nvPr/>
        </p:nvSpPr>
        <p:spPr>
          <a:xfrm>
            <a:off x="683568" y="2348880"/>
            <a:ext cx="1944216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+mj-lt"/>
              <a:buAutoNum type="arabicPeriod"/>
            </a:pPr>
            <a:r>
              <a:rPr lang="it-IT" b="1" dirty="0" smtClean="0">
                <a:solidFill>
                  <a:schemeClr val="tx1"/>
                </a:solidFill>
              </a:rPr>
              <a:t>PRINCIPIO DEL FAVOR NATURAE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903640" y="2348880"/>
            <a:ext cx="2772816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3.PRINCIPIO </a:t>
            </a:r>
            <a:r>
              <a:rPr lang="it-IT" b="1" dirty="0" err="1" smtClean="0">
                <a:solidFill>
                  <a:schemeClr val="tx1"/>
                </a:solidFill>
              </a:rPr>
              <a:t>DI</a:t>
            </a:r>
            <a:r>
              <a:rPr lang="it-IT" b="1" dirty="0" smtClean="0">
                <a:solidFill>
                  <a:schemeClr val="tx1"/>
                </a:solidFill>
              </a:rPr>
              <a:t> RESPONSABILITÀ SOCIALE</a:t>
            </a:r>
            <a:endParaRPr lang="it-IT" b="1" u="sng" dirty="0" smtClean="0">
              <a:solidFill>
                <a:schemeClr val="tx1"/>
              </a:solidFill>
            </a:endParaRPr>
          </a:p>
        </p:txBody>
      </p:sp>
      <p:cxnSp>
        <p:nvCxnSpPr>
          <p:cNvPr id="12" name="Connettore 4 11"/>
          <p:cNvCxnSpPr>
            <a:stCxn id="7" idx="2"/>
            <a:endCxn id="9" idx="0"/>
          </p:cNvCxnSpPr>
          <p:nvPr/>
        </p:nvCxnSpPr>
        <p:spPr>
          <a:xfrm rot="5400000">
            <a:off x="2479452" y="555092"/>
            <a:ext cx="970012" cy="26175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7" idx="2"/>
            <a:endCxn id="8" idx="0"/>
          </p:cNvCxnSpPr>
          <p:nvPr/>
        </p:nvCxnSpPr>
        <p:spPr>
          <a:xfrm>
            <a:off x="4273240" y="1378868"/>
            <a:ext cx="6536" cy="1114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4 19"/>
          <p:cNvCxnSpPr>
            <a:stCxn id="7" idx="2"/>
            <a:endCxn id="10" idx="0"/>
          </p:cNvCxnSpPr>
          <p:nvPr/>
        </p:nvCxnSpPr>
        <p:spPr>
          <a:xfrm rot="16200000" flipH="1">
            <a:off x="5296638" y="355470"/>
            <a:ext cx="970012" cy="30168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10</a:t>
            </a:fld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80920" cy="5760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it-IT" sz="2400" b="1" dirty="0" smtClean="0"/>
              <a:t>LE POLITICHE COME FUNZIONANO A TUTELA DELLA NATURA?</a:t>
            </a:r>
            <a:endParaRPr lang="it-IT" sz="24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79512" y="1412776"/>
            <a:ext cx="3680148" cy="4237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IN ECUADOR E BOLIVIA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1520" y="1916832"/>
            <a:ext cx="4245868" cy="49411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u="sng" dirty="0" smtClean="0"/>
              <a:t>Le politiche funzionano attraverso: </a:t>
            </a:r>
          </a:p>
          <a:p>
            <a:pPr>
              <a:buNone/>
            </a:pPr>
            <a:endParaRPr lang="it-IT" sz="1800" u="sng" dirty="0" smtClean="0"/>
          </a:p>
          <a:p>
            <a:r>
              <a:rPr lang="it-IT" sz="1800" dirty="0" err="1" smtClean="0"/>
              <a:t>Costituzionalizzazione</a:t>
            </a:r>
            <a:r>
              <a:rPr lang="it-IT" sz="1800" dirty="0" smtClean="0"/>
              <a:t> dei diritti della natura;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err="1" smtClean="0"/>
              <a:t>Costituzionalizzazione</a:t>
            </a:r>
            <a:r>
              <a:rPr lang="it-IT" sz="1800" dirty="0" smtClean="0"/>
              <a:t> del principio del favor </a:t>
            </a:r>
            <a:r>
              <a:rPr lang="it-IT" sz="1800" dirty="0" err="1" smtClean="0"/>
              <a:t>naturae</a:t>
            </a:r>
            <a:r>
              <a:rPr lang="it-IT" sz="1800" dirty="0" smtClean="0"/>
              <a:t>;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smtClean="0"/>
              <a:t>Trasformazione del principio di responsabilità sociale in norma giuridicamente vincolante;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572000" y="1412776"/>
            <a:ext cx="4041775" cy="4237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IN EUROPA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499992" y="1988840"/>
            <a:ext cx="4464495" cy="468051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1600" u="sng" dirty="0" smtClean="0"/>
              <a:t>Le politiche funzionano attraverso: </a:t>
            </a:r>
          </a:p>
          <a:p>
            <a:r>
              <a:rPr lang="it-IT" sz="1600" b="1" dirty="0" smtClean="0"/>
              <a:t>TEORIA DELLO SVILUPPO SOSTENIBILE: </a:t>
            </a:r>
            <a:r>
              <a:rPr lang="it-IT" sz="1600" dirty="0" smtClean="0"/>
              <a:t>si basa sulla convinzione che l’uomo attraverso l’uso della tecnologia possa alzare il livello di capacità portante dal punto di sostenibilità ecologica al punto di sostenibilità economica.</a:t>
            </a:r>
            <a:r>
              <a:rPr lang="it-IT" sz="1600" dirty="0" smtClean="0">
                <a:sym typeface="Wingdings" pitchFamily="2" charset="2"/>
              </a:rPr>
              <a:t> (Questo costituisce la base anche dei diritti delle generazioni future.) </a:t>
            </a:r>
          </a:p>
          <a:p>
            <a:endParaRPr lang="it-IT" sz="16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1600" dirty="0" smtClean="0">
                <a:sym typeface="Wingdings" pitchFamily="2" charset="2"/>
              </a:rPr>
              <a:t>        Tuttavia questa logica dello sviluppo attraverso la tecnologia </a:t>
            </a:r>
            <a:r>
              <a:rPr lang="it-IT" sz="1600" u="sng" dirty="0" smtClean="0">
                <a:sym typeface="Wingdings" pitchFamily="2" charset="2"/>
              </a:rPr>
              <a:t>non tiene conto</a:t>
            </a:r>
            <a:r>
              <a:rPr lang="it-IT" sz="1600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it-IT" sz="1600" dirty="0" smtClean="0">
                <a:sym typeface="Wingdings" pitchFamily="2" charset="2"/>
              </a:rPr>
              <a:t> 1)   del fatto che produce una crescita di prodotti da consumare e non nuove risorse sull’ecosistema; </a:t>
            </a:r>
          </a:p>
          <a:p>
            <a:pPr>
              <a:buNone/>
            </a:pPr>
            <a:r>
              <a:rPr lang="it-IT" sz="1600" dirty="0" smtClean="0">
                <a:sym typeface="Wingdings" pitchFamily="2" charset="2"/>
              </a:rPr>
              <a:t>2)    del PRINCIPIO </a:t>
            </a:r>
            <a:r>
              <a:rPr lang="it-IT" sz="1600" dirty="0" err="1" smtClean="0">
                <a:sym typeface="Wingdings" pitchFamily="2" charset="2"/>
              </a:rPr>
              <a:t>DI</a:t>
            </a:r>
            <a:r>
              <a:rPr lang="it-IT" sz="1600" dirty="0" smtClean="0">
                <a:sym typeface="Wingdings" pitchFamily="2" charset="2"/>
              </a:rPr>
              <a:t> ENTROPIAcioè delle </a:t>
            </a:r>
            <a:r>
              <a:rPr lang="it-IT" sz="1600" dirty="0" err="1" smtClean="0">
                <a:sym typeface="Wingdings" pitchFamily="2" charset="2"/>
              </a:rPr>
              <a:t>esternalità</a:t>
            </a:r>
            <a:r>
              <a:rPr lang="it-IT" sz="1600" dirty="0" smtClean="0">
                <a:sym typeface="Wingdings" pitchFamily="2" charset="2"/>
              </a:rPr>
              <a:t> e dei disordini che produce l’innalzamento della capacità portante.</a:t>
            </a:r>
            <a:endParaRPr lang="it-IT" sz="1600" dirty="0" smtClean="0"/>
          </a:p>
          <a:p>
            <a:r>
              <a:rPr lang="it-IT" sz="1600" b="1" dirty="0" smtClean="0"/>
              <a:t>PARADOSSO DELLA TECNICA: </a:t>
            </a:r>
            <a:r>
              <a:rPr lang="it-IT" sz="1600" b="1" dirty="0" err="1" smtClean="0"/>
              <a:t>Jevons</a:t>
            </a:r>
            <a:r>
              <a:rPr lang="it-IT" sz="1600" b="1" dirty="0" smtClean="0"/>
              <a:t> </a:t>
            </a:r>
            <a:r>
              <a:rPr lang="it-IT" sz="1600" dirty="0" smtClean="0"/>
              <a:t>afferma che i progressi tecnologici determinano una migliore e più efficiente gestione delle risorse. Questo tuttavia non elimina lo spreco ma paradossalmente lo aumenta.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11</a:t>
            </a:fld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Freccia in giù 9"/>
          <p:cNvSpPr/>
          <p:nvPr/>
        </p:nvSpPr>
        <p:spPr>
          <a:xfrm>
            <a:off x="6516216" y="3429000"/>
            <a:ext cx="288032" cy="36004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>
            <a:off x="251520" y="671612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-889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it-IT" sz="2400" b="1" dirty="0" smtClean="0"/>
              <a:t>LE POLITICHE COME FUNZIONANO A TUTELA DELLA NATURA?</a:t>
            </a:r>
            <a:endParaRPr lang="it-IT" sz="24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3528" y="913160"/>
            <a:ext cx="4040188" cy="4237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 Ecuador e Bolivia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561233"/>
            <a:ext cx="4040188" cy="3888431"/>
          </a:xfrm>
        </p:spPr>
        <p:txBody>
          <a:bodyPr>
            <a:normAutofit/>
          </a:bodyPr>
          <a:lstStyle/>
          <a:p>
            <a:r>
              <a:rPr lang="it-IT" sz="1800" dirty="0" err="1" smtClean="0"/>
              <a:t>Normatizzazione</a:t>
            </a:r>
            <a:r>
              <a:rPr lang="it-IT" sz="1800" dirty="0" smtClean="0"/>
              <a:t> dello statuto del dovere;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smtClean="0"/>
              <a:t>Ripristino della natura: “</a:t>
            </a:r>
            <a:r>
              <a:rPr lang="it-IT" sz="1800" b="1" u="sng" dirty="0" smtClean="0"/>
              <a:t>La natura ha diritto ad interventi di ripristino</a:t>
            </a:r>
            <a:r>
              <a:rPr lang="it-IT" sz="1800" dirty="0" smtClean="0"/>
              <a:t>. Tali interventi saranno indipendenti dall’obbligo che hanno lo Stato e persone fisiche e giuridiche di risarcire gli individui e i collettivi che dipendono dai sistemi naturali danneggiati.”(Cost. Ecuador art. 72)</a:t>
            </a:r>
          </a:p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16016" y="913160"/>
            <a:ext cx="4041775" cy="4237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 Europa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17217"/>
            <a:ext cx="4041775" cy="4176464"/>
          </a:xfrm>
        </p:spPr>
        <p:txBody>
          <a:bodyPr>
            <a:normAutofit fontScale="62500" lnSpcReduction="20000"/>
          </a:bodyPr>
          <a:lstStyle/>
          <a:p>
            <a:r>
              <a:rPr lang="it-IT" b="1" dirty="0" smtClean="0"/>
              <a:t>TEORIA DEL DECOUPLING: </a:t>
            </a:r>
            <a:r>
              <a:rPr lang="it-IT" dirty="0" smtClean="0"/>
              <a:t>non si emancipa dal paradosso di </a:t>
            </a:r>
            <a:r>
              <a:rPr lang="it-IT" dirty="0" err="1" smtClean="0"/>
              <a:t>Jevons</a:t>
            </a:r>
            <a:r>
              <a:rPr lang="it-IT" dirty="0" smtClean="0"/>
              <a:t>. Tale teoria propone di sganciare il Pil dalla natura, in modo da sostenere una crescita del Pil che non sia superiore al deficit ecologico</a:t>
            </a:r>
            <a:r>
              <a:rPr lang="it-IT" dirty="0" smtClean="0">
                <a:sym typeface="Wingdings" pitchFamily="2" charset="2"/>
              </a:rPr>
              <a:t> il quale però non diminuisce, quindi si tratta sempre di una crescita relativa.</a:t>
            </a: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r>
              <a:rPr lang="it-IT" b="1" dirty="0" smtClean="0"/>
              <a:t>RIPARAZIONE DEL DANNO:  </a:t>
            </a:r>
            <a:r>
              <a:rPr lang="it-IT" dirty="0" smtClean="0"/>
              <a:t>le Carte prodotte dal diritto costituzionale fossile, </a:t>
            </a:r>
            <a:r>
              <a:rPr lang="it-IT" b="1" u="sng" dirty="0" smtClean="0"/>
              <a:t>non si occupano del danno oggettivamente risentito dall’ecosistema ma si preoccupano del pregiudizio economico subito dagli </a:t>
            </a:r>
            <a:r>
              <a:rPr lang="it-IT" b="1" u="sng" dirty="0" err="1" smtClean="0"/>
              <a:t>stakeholders</a:t>
            </a:r>
            <a:r>
              <a:rPr lang="it-IT" b="1" u="sng" dirty="0" smtClean="0"/>
              <a:t>. </a:t>
            </a:r>
            <a:r>
              <a:rPr lang="it-IT" dirty="0" smtClean="0"/>
              <a:t>Considerano quindi, i fatti naturali come EMERGENZA,e per questo sono collocati al di fuori del diritto, mentre si preoccupano di disciplinare le modalità di </a:t>
            </a:r>
            <a:r>
              <a:rPr lang="it-IT" b="1" u="sng" dirty="0" smtClean="0"/>
              <a:t>risarcimento economico a beneficio degli </a:t>
            </a:r>
            <a:r>
              <a:rPr lang="it-IT" b="1" u="sng" dirty="0" err="1" smtClean="0"/>
              <a:t>stakeholders</a:t>
            </a:r>
            <a:r>
              <a:rPr lang="it-IT" b="1" u="sng" dirty="0" smtClean="0"/>
              <a:t> che non si traduce mai in un beneficio anche per l’ecosistema danneggiato.</a:t>
            </a:r>
          </a:p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12</a:t>
            </a:fld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411760" y="5953720"/>
            <a:ext cx="494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Queste politiche si attuano in modo democratico?</a:t>
            </a:r>
            <a:endParaRPr lang="it-IT" b="1" dirty="0"/>
          </a:p>
        </p:txBody>
      </p:sp>
      <p:sp>
        <p:nvSpPr>
          <p:cNvPr id="11" name="Callout con freccia in giù 10"/>
          <p:cNvSpPr/>
          <p:nvPr/>
        </p:nvSpPr>
        <p:spPr>
          <a:xfrm>
            <a:off x="1115616" y="5521672"/>
            <a:ext cx="7128792" cy="504056"/>
          </a:xfrm>
          <a:prstGeom prst="down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1 11"/>
          <p:cNvCxnSpPr/>
          <p:nvPr/>
        </p:nvCxnSpPr>
        <p:spPr>
          <a:xfrm>
            <a:off x="251520" y="671612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7612" y="190500"/>
            <a:ext cx="8229600" cy="5809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it-IT" sz="2400" b="1" dirty="0" smtClean="0"/>
              <a:t>QUESTE POLITICHE SONO ATTUATE IN MODO DEMOCRATICO?</a:t>
            </a:r>
            <a:endParaRPr lang="it-IT" sz="24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4104456" cy="50405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 Ecuador e Bolivia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28600" y="1531392"/>
            <a:ext cx="4271392" cy="53012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1400" dirty="0" smtClean="0"/>
              <a:t>Si attuano le politiche sopradette attraverso:</a:t>
            </a:r>
          </a:p>
          <a:p>
            <a:pPr algn="just">
              <a:buNone/>
            </a:pPr>
            <a:endParaRPr lang="it-IT" sz="1400" dirty="0" smtClean="0"/>
          </a:p>
          <a:p>
            <a:pPr algn="just">
              <a:buAutoNum type="arabicParenR"/>
            </a:pPr>
            <a:r>
              <a:rPr lang="it-IT" sz="1400" b="1" dirty="0" smtClean="0"/>
              <a:t>CONCETTO </a:t>
            </a:r>
            <a:r>
              <a:rPr lang="it-IT" sz="1400" b="1" dirty="0" err="1" smtClean="0"/>
              <a:t>DI</a:t>
            </a:r>
            <a:r>
              <a:rPr lang="it-IT" sz="1400" b="1" dirty="0" smtClean="0"/>
              <a:t> DEMODIVERSITÀ</a:t>
            </a:r>
            <a:r>
              <a:rPr lang="it-IT" sz="1400" dirty="0" smtClean="0"/>
              <a:t>:  che coniuga la democrazia alla biodiversità dei territori. </a:t>
            </a:r>
            <a:r>
              <a:rPr lang="it-IT" sz="1400" dirty="0" smtClean="0">
                <a:sym typeface="Wingdings" pitchFamily="2" charset="2"/>
              </a:rPr>
              <a:t></a:t>
            </a:r>
            <a:r>
              <a:rPr lang="it-IT" sz="1400" dirty="0" smtClean="0"/>
              <a:t>Questo significa che </a:t>
            </a:r>
            <a:r>
              <a:rPr lang="it-IT" sz="1400" b="1" u="sng" dirty="0" smtClean="0"/>
              <a:t>la democrazia si deve diversificare sui luoghi.</a:t>
            </a:r>
          </a:p>
          <a:p>
            <a:pPr algn="just">
              <a:buNone/>
            </a:pPr>
            <a:endParaRPr lang="it-IT" sz="1400" dirty="0" smtClean="0"/>
          </a:p>
          <a:p>
            <a:pPr algn="just">
              <a:buAutoNum type="arabicParenR" startAt="2"/>
            </a:pPr>
            <a:r>
              <a:rPr lang="it-IT" sz="1400" b="1" dirty="0" smtClean="0"/>
              <a:t>DEMOCRAZIA PARTECIPATIVA E COMUNITARIA:</a:t>
            </a:r>
            <a:r>
              <a:rPr lang="it-IT" sz="1400" b="1" i="1" dirty="0" smtClean="0"/>
              <a:t> </a:t>
            </a:r>
            <a:r>
              <a:rPr lang="it-IT" sz="1400" i="1" dirty="0" smtClean="0"/>
              <a:t>“</a:t>
            </a:r>
            <a:r>
              <a:rPr lang="it-IT" sz="1400" b="1" i="1" u="sng" dirty="0" smtClean="0"/>
              <a:t>La partecipazione della cittadinanza i</a:t>
            </a:r>
            <a:r>
              <a:rPr lang="it-IT" sz="1400" i="1" dirty="0" smtClean="0"/>
              <a:t>n tutte le materie di interesse pubblico </a:t>
            </a:r>
            <a:r>
              <a:rPr lang="it-IT" sz="1400" b="1" i="1" u="sng" dirty="0" smtClean="0"/>
              <a:t>è un diritto, che si eserciterà attraverso</a:t>
            </a:r>
            <a:r>
              <a:rPr lang="it-IT" sz="1400" i="1" dirty="0" smtClean="0"/>
              <a:t> i meccanismi della democrazia </a:t>
            </a:r>
            <a:r>
              <a:rPr lang="it-IT" sz="1400" b="1" i="1" u="sng" dirty="0" smtClean="0"/>
              <a:t>rappresentativa, diretta, comunitaria</a:t>
            </a:r>
            <a:r>
              <a:rPr lang="it-IT" sz="1400" i="1" dirty="0" smtClean="0"/>
              <a:t>” </a:t>
            </a:r>
            <a:r>
              <a:rPr lang="it-IT" sz="1400" dirty="0" smtClean="0"/>
              <a:t>(Cost. </a:t>
            </a:r>
            <a:r>
              <a:rPr lang="it-IT" sz="1400" dirty="0" err="1" smtClean="0"/>
              <a:t>Ecudor</a:t>
            </a:r>
            <a:r>
              <a:rPr lang="it-IT" sz="1400" dirty="0" smtClean="0"/>
              <a:t> art.95) </a:t>
            </a:r>
          </a:p>
          <a:p>
            <a:pPr algn="just">
              <a:buNone/>
            </a:pPr>
            <a:r>
              <a:rPr lang="it-IT" sz="1400" i="1" dirty="0" smtClean="0"/>
              <a:t>         “</a:t>
            </a:r>
            <a:r>
              <a:rPr lang="it-IT" sz="1400" b="1" i="1" u="sng" dirty="0" smtClean="0"/>
              <a:t>Lo Stato</a:t>
            </a:r>
            <a:r>
              <a:rPr lang="it-IT" sz="1400" b="1" i="1" dirty="0" smtClean="0"/>
              <a:t> </a:t>
            </a:r>
            <a:r>
              <a:rPr lang="it-IT" sz="1400" i="1" dirty="0" smtClean="0"/>
              <a:t>stabilirà e </a:t>
            </a:r>
            <a:r>
              <a:rPr lang="it-IT" sz="1400" b="1" i="1" u="sng" dirty="0" smtClean="0"/>
              <a:t>implementerà programmi, con la partecipazione delle comunità, </a:t>
            </a:r>
            <a:r>
              <a:rPr lang="it-IT" sz="1400" i="1" dirty="0" smtClean="0"/>
              <a:t>per assicurare la conservazione e l’utilizzo sostenibile della biodiversità</a:t>
            </a:r>
            <a:r>
              <a:rPr lang="it-IT" sz="1400" dirty="0" smtClean="0"/>
              <a:t>.”(Cost. Ecuador  art.57 c.8)</a:t>
            </a:r>
          </a:p>
          <a:p>
            <a:pPr algn="just">
              <a:buNone/>
            </a:pPr>
            <a:r>
              <a:rPr lang="it-IT" sz="1400" i="1" dirty="0" smtClean="0"/>
              <a:t>         “</a:t>
            </a:r>
            <a:r>
              <a:rPr lang="it-IT" sz="1400" b="1" i="1" u="sng" dirty="0" smtClean="0"/>
              <a:t>La democrazia si esercita nelle seguenti forme: diretta e partecipativa</a:t>
            </a:r>
            <a:r>
              <a:rPr lang="it-IT" sz="1400" i="1" dirty="0" smtClean="0"/>
              <a:t>”</a:t>
            </a:r>
            <a:r>
              <a:rPr lang="it-IT" sz="1400" dirty="0" smtClean="0"/>
              <a:t> ( Cost. Bolivia art.11)</a:t>
            </a:r>
          </a:p>
          <a:p>
            <a:pPr>
              <a:buAutoNum type="arabicParenR"/>
            </a:pPr>
            <a:endParaRPr lang="it-IT" sz="1400" dirty="0" smtClean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546352" y="908720"/>
            <a:ext cx="4346128" cy="504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 Europa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320480" cy="489654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sz="2200" dirty="0" smtClean="0"/>
              <a:t>Si attuano le politiche sopradette in modo </a:t>
            </a:r>
            <a:r>
              <a:rPr lang="it-IT" sz="2200" b="1" u="sng" dirty="0" smtClean="0"/>
              <a:t>solo APPARENTEMENTE democratico</a:t>
            </a:r>
            <a:r>
              <a:rPr lang="it-IT" sz="2200" dirty="0" smtClean="0"/>
              <a:t> attraverso: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800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  <a:buAutoNum type="arabicParenR"/>
            </a:pPr>
            <a:r>
              <a:rPr lang="it-IT" sz="2200" b="1" dirty="0" smtClean="0"/>
              <a:t>DEMOCRAZIA RAPPRESENTATIVA: </a:t>
            </a:r>
            <a:r>
              <a:rPr lang="it-IT" sz="2200" dirty="0" smtClean="0"/>
              <a:t>trasforma le risorse e i servizi </a:t>
            </a:r>
            <a:r>
              <a:rPr lang="it-IT" sz="2200" dirty="0" err="1" smtClean="0"/>
              <a:t>ecosistemici</a:t>
            </a:r>
            <a:r>
              <a:rPr lang="it-IT" sz="2200" dirty="0" smtClean="0"/>
              <a:t>  in </a:t>
            </a:r>
            <a:r>
              <a:rPr lang="it-IT" sz="2200" b="1" u="sng" dirty="0" smtClean="0"/>
              <a:t>oggetti di APPROPRIAZIONE/DISTRUZIONE/PRIVATIZZAZIONE/DECISIONE POLITICA</a:t>
            </a:r>
            <a:r>
              <a:rPr lang="it-IT" sz="2200" dirty="0" smtClean="0"/>
              <a:t> (vedi proposta sulla privatizzazione dell’acqua). </a:t>
            </a:r>
            <a:r>
              <a:rPr lang="it-IT" sz="2200" b="1" dirty="0" smtClean="0">
                <a:sym typeface="Wingdings" pitchFamily="2" charset="2"/>
              </a:rPr>
              <a:t></a:t>
            </a:r>
            <a:r>
              <a:rPr lang="it-IT" sz="2200" dirty="0" smtClean="0"/>
              <a:t>  Questo significa, che il sistema rappresentativo ha trasformato i   bisogni di specie (mangiare, bere), in </a:t>
            </a:r>
            <a:r>
              <a:rPr lang="it-IT" sz="2200" b="1" u="sng" dirty="0" smtClean="0"/>
              <a:t>oggetti di consenso </a:t>
            </a:r>
            <a:r>
              <a:rPr lang="it-IT" sz="2200" dirty="0" smtClean="0"/>
              <a:t>sulla base di un voto rappresentativo.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buAutoNum type="arabicParenR"/>
            </a:pPr>
            <a:r>
              <a:rPr lang="it-IT" sz="2200" b="1" dirty="0" smtClean="0"/>
              <a:t>CONSULTAZIONE CULTURALE SU UN CASO</a:t>
            </a:r>
            <a:r>
              <a:rPr lang="it-IT" sz="2200" dirty="0" smtClean="0"/>
              <a:t>: la </a:t>
            </a:r>
            <a:r>
              <a:rPr lang="it-IT" sz="2200" b="1" u="sng" dirty="0" smtClean="0"/>
              <a:t>consultazione è solo apparentemente coinvolgente e democratica</a:t>
            </a:r>
            <a:r>
              <a:rPr lang="it-IT" sz="2200" dirty="0" smtClean="0"/>
              <a:t>. Si assiste prevalentemente ad una semplice esternazione di opinioni culturali su un caso. Si ignorano i principi della Convenzione di </a:t>
            </a:r>
            <a:r>
              <a:rPr lang="it-IT" sz="2200" dirty="0" err="1" smtClean="0"/>
              <a:t>Aarhus</a:t>
            </a:r>
            <a:r>
              <a:rPr lang="it-IT" sz="2200" dirty="0" smtClean="0"/>
              <a:t>. </a:t>
            </a:r>
            <a:r>
              <a:rPr lang="it-IT" sz="2200" dirty="0" smtClean="0"/>
              <a:t>S</a:t>
            </a:r>
            <a:r>
              <a:rPr lang="it-IT" sz="2200" dirty="0" smtClean="0"/>
              <a:t>i </a:t>
            </a:r>
            <a:r>
              <a:rPr lang="it-IT" sz="2200" dirty="0" smtClean="0"/>
              <a:t>resta in tal modo nell’ambito della democrazia di opinione senza riuscire a transitare  verso una democrazia di conoscenza .</a:t>
            </a:r>
          </a:p>
          <a:p>
            <a:pPr algn="just">
              <a:spcBef>
                <a:spcPts val="0"/>
              </a:spcBef>
              <a:buAutoNum type="arabicParenR" startAt="2"/>
            </a:pPr>
            <a:endParaRPr lang="it-IT" sz="1500" dirty="0" smtClean="0"/>
          </a:p>
          <a:p>
            <a:pPr marL="0" indent="0">
              <a:spcBef>
                <a:spcPts val="0"/>
              </a:spcBef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13</a:t>
            </a:fld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251520" y="671612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0540"/>
            <a:ext cx="8229600" cy="64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it-IT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QUESTE POLITICHE SONO ATTUATE IN MODO DEMOCRATICO?</a:t>
            </a:r>
            <a:endParaRPr lang="it-IT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79512" y="794668"/>
            <a:ext cx="4392488" cy="54607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 Ecuador e Bolivia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23528" y="1438274"/>
            <a:ext cx="4320480" cy="456649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dirty="0" smtClean="0"/>
          </a:p>
          <a:p>
            <a:pPr algn="just">
              <a:buNone/>
            </a:pPr>
            <a:r>
              <a:rPr lang="it-IT" sz="5600" b="1" dirty="0" smtClean="0"/>
              <a:t>3)  	INCLUSIONE DEI CITTADINI</a:t>
            </a:r>
            <a:r>
              <a:rPr lang="it-IT" sz="5600" dirty="0" smtClean="0"/>
              <a:t>: “</a:t>
            </a:r>
            <a:r>
              <a:rPr lang="it-IT" sz="5600" b="1" i="1" u="sng" dirty="0" smtClean="0"/>
              <a:t>Le cittadine e i cittadini</a:t>
            </a:r>
            <a:r>
              <a:rPr lang="it-IT" sz="5600" i="1" dirty="0" smtClean="0"/>
              <a:t>, individualmente e collettivamente, </a:t>
            </a:r>
            <a:r>
              <a:rPr lang="it-IT" sz="5600" b="1" i="1" u="sng" dirty="0" smtClean="0"/>
              <a:t>parteciperanno alla presa delle decisioni, alla pianificazione e alla gestione degli interessi pubblici</a:t>
            </a:r>
            <a:r>
              <a:rPr lang="it-IT" sz="5600" i="1" dirty="0" smtClean="0"/>
              <a:t>, e al controllo popolare delle istituzioni dello Stato, della società, e dei suoi rappresentanti, in un processo permanente di costituzione del potere cittadino. La partecipazione sarà informata ai principi di uguaglianza, autonomia, deliberazione pubblica, rispetto della diversità, solidarietà, interculturalità.” </a:t>
            </a:r>
            <a:r>
              <a:rPr lang="it-IT" sz="5600" dirty="0" smtClean="0"/>
              <a:t> (Cost. Ecuador art.95)</a:t>
            </a:r>
          </a:p>
          <a:p>
            <a:pPr algn="just">
              <a:buNone/>
            </a:pPr>
            <a:endParaRPr lang="it-IT" sz="4300" dirty="0" smtClean="0"/>
          </a:p>
          <a:p>
            <a:pPr algn="just">
              <a:buNone/>
            </a:pPr>
            <a:endParaRPr lang="it-IT" sz="4300" dirty="0" smtClean="0"/>
          </a:p>
          <a:p>
            <a:pPr marL="514350" indent="-514350" algn="just">
              <a:buNone/>
            </a:pPr>
            <a:r>
              <a:rPr lang="it-IT" sz="5600" b="1" dirty="0" smtClean="0"/>
              <a:t>4)  	INCENTIVI A FAVORE DELLA DEMOCRAZIA ENERGETICA</a:t>
            </a:r>
            <a:r>
              <a:rPr lang="it-IT" sz="5600" dirty="0" smtClean="0"/>
              <a:t>: “</a:t>
            </a:r>
            <a:r>
              <a:rPr lang="it-IT" sz="5600" b="1" i="1" u="sng" dirty="0" smtClean="0"/>
              <a:t>Lo Stato promuoverà</a:t>
            </a:r>
            <a:r>
              <a:rPr lang="it-IT" sz="5600" i="1" dirty="0" smtClean="0"/>
              <a:t>, nel settore pubblico e in quello privato, </a:t>
            </a:r>
            <a:r>
              <a:rPr lang="it-IT" sz="5600" b="1" i="1" u="sng" dirty="0" smtClean="0"/>
              <a:t>l’uso di tecnologie pulite e delle fonti di energia alternative </a:t>
            </a:r>
            <a:r>
              <a:rPr lang="it-IT" sz="5600" i="1" dirty="0" smtClean="0"/>
              <a:t>non contaminanti e a </a:t>
            </a:r>
            <a:r>
              <a:rPr lang="it-IT" sz="5600" b="1" i="1" u="sng" dirty="0" smtClean="0"/>
              <a:t>basso impatto. La sovranità energetica non sarà perseguita a spese della sovranità alimentare, né pregiudicherà il diritto all’acqua.”</a:t>
            </a:r>
            <a:r>
              <a:rPr lang="it-IT" sz="5600" i="1" dirty="0" smtClean="0"/>
              <a:t> </a:t>
            </a:r>
            <a:r>
              <a:rPr lang="it-IT" sz="5600" dirty="0" smtClean="0"/>
              <a:t>(Cost. Ecuador  art. 15)</a:t>
            </a:r>
          </a:p>
          <a:p>
            <a:pPr algn="just">
              <a:buNone/>
            </a:pPr>
            <a:r>
              <a:rPr lang="it-IT" sz="5600" i="1" dirty="0" smtClean="0"/>
              <a:t>            “</a:t>
            </a:r>
            <a:r>
              <a:rPr lang="it-IT" sz="5600" b="1" i="1" u="sng" dirty="0" smtClean="0"/>
              <a:t>Lo Stato promuoverà l’accesso equo ai fattori      </a:t>
            </a:r>
            <a:r>
              <a:rPr lang="it-IT" sz="5600" b="1" i="1" u="sng" dirty="0" smtClean="0">
                <a:solidFill>
                  <a:schemeClr val="bg1"/>
                </a:solidFill>
              </a:rPr>
              <a:t>…. </a:t>
            </a:r>
            <a:r>
              <a:rPr lang="it-IT" sz="5600" b="1" i="1" u="sng" dirty="0" smtClean="0"/>
              <a:t>produttivi</a:t>
            </a:r>
            <a:r>
              <a:rPr lang="it-IT" sz="5600" i="1" dirty="0" smtClean="0"/>
              <a:t>” </a:t>
            </a:r>
            <a:r>
              <a:rPr lang="it-IT" sz="5600" dirty="0" smtClean="0"/>
              <a:t>(Cost. Ecuador art .334)</a:t>
            </a:r>
          </a:p>
          <a:p>
            <a:pPr algn="just"/>
            <a:endParaRPr lang="it-IT" sz="5600" dirty="0" smtClean="0"/>
          </a:p>
          <a:p>
            <a:pPr marL="514350" indent="-514350">
              <a:buNone/>
            </a:pPr>
            <a:endParaRPr lang="it-IT" sz="56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932040" y="794668"/>
            <a:ext cx="4041775" cy="54607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 Europa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60032" y="1468264"/>
            <a:ext cx="4041775" cy="48665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sz="1600" b="1" dirty="0" smtClean="0"/>
              <a:t>3)    COINVOLGIMENTO QUASI ESCLUSIVAMENTE    </a:t>
            </a:r>
            <a:r>
              <a:rPr lang="it-IT" sz="1600" b="1" dirty="0" smtClean="0">
                <a:solidFill>
                  <a:schemeClr val="bg1"/>
                </a:solidFill>
              </a:rPr>
              <a:t>…     </a:t>
            </a:r>
            <a:r>
              <a:rPr lang="it-IT" sz="1600" b="1" dirty="0" smtClean="0"/>
              <a:t>DEGLI STAKEHOLDERS: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600" dirty="0" smtClean="0"/>
              <a:t>      </a:t>
            </a:r>
            <a:r>
              <a:rPr lang="it-IT" sz="1600" dirty="0" smtClean="0"/>
              <a:t> </a:t>
            </a:r>
            <a:r>
              <a:rPr lang="it-IT" sz="1600" dirty="0" smtClean="0"/>
              <a:t>La consultazione non coinvolge tutti i                           </a:t>
            </a:r>
            <a:r>
              <a:rPr lang="it-IT" sz="1600" dirty="0" smtClean="0">
                <a:solidFill>
                  <a:schemeClr val="bg1"/>
                </a:solidFill>
              </a:rPr>
              <a:t>.</a:t>
            </a:r>
            <a:r>
              <a:rPr lang="it-IT" sz="1600" dirty="0" smtClean="0"/>
              <a:t>      </a:t>
            </a:r>
            <a:r>
              <a:rPr lang="it-IT" sz="1600" dirty="0" smtClean="0"/>
              <a:t>cittadini </a:t>
            </a:r>
            <a:r>
              <a:rPr lang="it-IT" sz="1600" dirty="0" smtClean="0"/>
              <a:t>ma partecipano alla discussione su   </a:t>
            </a:r>
            <a:r>
              <a:rPr lang="it-IT" sz="1600" dirty="0" smtClean="0">
                <a:solidFill>
                  <a:schemeClr val="bg1"/>
                </a:solidFill>
              </a:rPr>
              <a:t>.</a:t>
            </a:r>
            <a:r>
              <a:rPr lang="it-IT" sz="1600" dirty="0" smtClean="0"/>
              <a:t>       </a:t>
            </a:r>
            <a:r>
              <a:rPr lang="it-IT" sz="1600" dirty="0" smtClean="0"/>
              <a:t>  </a:t>
            </a:r>
            <a:r>
              <a:rPr lang="it-IT" sz="1600" dirty="0" smtClean="0">
                <a:solidFill>
                  <a:schemeClr val="bg1"/>
                </a:solidFill>
              </a:rPr>
              <a:t>. </a:t>
            </a:r>
            <a:r>
              <a:rPr lang="it-IT" sz="1600" dirty="0" smtClean="0"/>
              <a:t>     un caso quasi esclusivamente i portatori </a:t>
            </a:r>
            <a:r>
              <a:rPr lang="it-IT" sz="1600" dirty="0" smtClean="0">
                <a:solidFill>
                  <a:schemeClr val="bg1"/>
                </a:solidFill>
              </a:rPr>
              <a:t>.  .   …</a:t>
            </a:r>
            <a:r>
              <a:rPr lang="it-IT" sz="1600" dirty="0" smtClean="0"/>
              <a:t>    d’interessi(economici</a:t>
            </a:r>
            <a:r>
              <a:rPr lang="it-IT" sz="1600" dirty="0" smtClean="0"/>
              <a:t>), i quali influenzano le   </a:t>
            </a:r>
            <a:r>
              <a:rPr lang="it-IT" sz="1600" dirty="0" smtClean="0">
                <a:solidFill>
                  <a:schemeClr val="bg1"/>
                </a:solidFill>
              </a:rPr>
              <a:t>. </a:t>
            </a:r>
            <a:r>
              <a:rPr lang="it-IT" sz="1600" dirty="0" smtClean="0"/>
              <a:t>    </a:t>
            </a:r>
            <a:r>
              <a:rPr lang="it-IT" sz="1600" dirty="0" smtClean="0"/>
              <a:t> </a:t>
            </a:r>
            <a:r>
              <a:rPr lang="it-IT" sz="1600" dirty="0" smtClean="0"/>
              <a:t>decisioni su un caso sulla base della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600" b="1" u="sng" dirty="0" smtClean="0">
                <a:solidFill>
                  <a:schemeClr val="bg1"/>
                </a:solidFill>
              </a:rPr>
              <a:t>.      </a:t>
            </a:r>
            <a:r>
              <a:rPr lang="it-IT" sz="1600" b="1" u="sng" dirty="0" smtClean="0"/>
              <a:t>logica </a:t>
            </a:r>
            <a:r>
              <a:rPr lang="it-IT" sz="1600" b="1" u="sng" dirty="0" smtClean="0"/>
              <a:t>COSTI/BENEFICI.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600" b="1" u="sng" dirty="0" smtClean="0"/>
          </a:p>
          <a:p>
            <a:pPr marL="0" indent="0" algn="just">
              <a:spcBef>
                <a:spcPts val="0"/>
              </a:spcBef>
              <a:buNone/>
            </a:pPr>
            <a:endParaRPr lang="it-IT" sz="1600" b="1" dirty="0" smtClean="0"/>
          </a:p>
          <a:p>
            <a:pPr algn="just">
              <a:spcBef>
                <a:spcPts val="0"/>
              </a:spcBef>
              <a:buNone/>
            </a:pPr>
            <a:r>
              <a:rPr lang="it-IT" sz="1600" b="1" dirty="0" smtClean="0"/>
              <a:t>4)     TIRANNIA DELLE PICCOLE DECISIONI: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600" b="1" dirty="0" smtClean="0"/>
              <a:t>        </a:t>
            </a:r>
            <a:r>
              <a:rPr lang="it-IT" sz="1600" dirty="0" smtClean="0"/>
              <a:t>Le Carte prodotte nell’epoca del diritto costituzionale fossile, rientrano in quella che </a:t>
            </a:r>
            <a:r>
              <a:rPr lang="it-IT" sz="1600" dirty="0" err="1" smtClean="0"/>
              <a:t>Odum</a:t>
            </a:r>
            <a:r>
              <a:rPr lang="it-IT" sz="1600" dirty="0" smtClean="0"/>
              <a:t> ha definito “</a:t>
            </a:r>
            <a:r>
              <a:rPr lang="it-IT" sz="1600" b="1" i="1" u="sng" dirty="0" smtClean="0"/>
              <a:t>tirannia delle piccole decisioni</a:t>
            </a:r>
            <a:r>
              <a:rPr lang="it-IT" sz="1600" i="1" dirty="0" smtClean="0"/>
              <a:t>”</a:t>
            </a:r>
            <a:r>
              <a:rPr lang="it-IT" sz="1600" dirty="0" smtClean="0">
                <a:sym typeface="Wingdings" pitchFamily="2" charset="2"/>
              </a:rPr>
              <a:t></a:t>
            </a:r>
            <a:r>
              <a:rPr lang="it-IT" sz="1600" dirty="0" smtClean="0"/>
              <a:t> Oggi si ritiene che  il governo della natura non possa che avvenire in piccoli contesti. In altre parole ci si illude che le decisioni ed azioni virtuose prese a livello locale dagli amministratori siano sufficienti per risolvere ed affrontare in modo adeguato i problemi ecologici globali.</a:t>
            </a:r>
            <a:endParaRPr lang="it-IT" sz="1600" b="1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14</a:t>
            </a:fld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251520" y="671612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5400" dirty="0" smtClean="0"/>
              <a:t>GRAZIE </a:t>
            </a:r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sz="2800" dirty="0" smtClean="0"/>
              <a:t>                                                        </a:t>
            </a:r>
          </a:p>
          <a:p>
            <a:pPr algn="ctr">
              <a:buNone/>
            </a:pPr>
            <a:r>
              <a:rPr lang="it-IT" sz="2800" dirty="0" smtClean="0"/>
              <a:t>                                                           </a:t>
            </a:r>
          </a:p>
          <a:p>
            <a:pPr algn="r">
              <a:buNone/>
            </a:pPr>
            <a:r>
              <a:rPr lang="it-IT" sz="2800" dirty="0" smtClean="0"/>
              <a:t>Eleonora Dell’Anna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80244" y="188640"/>
            <a:ext cx="8424936" cy="792088"/>
          </a:xfrm>
        </p:spPr>
        <p:txBody>
          <a:bodyPr>
            <a:normAutofit/>
          </a:bodyPr>
          <a:lstStyle/>
          <a:p>
            <a:pPr algn="l"/>
            <a:r>
              <a:rPr lang="it-IT" sz="2400" b="1" smtClean="0"/>
              <a:t>COME SI PARLA DI NATURA NELLE CARTE E DICHIARAZIONI ?</a:t>
            </a:r>
            <a:endParaRPr lang="it-IT" sz="2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912912"/>
            <a:ext cx="8280920" cy="5832648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it-IT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WORLD CHARTER  FOR NATURE (1982</a:t>
            </a:r>
            <a:r>
              <a:rPr lang="it-IT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“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Mankind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part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nature and </a:t>
            </a:r>
            <a:r>
              <a:rPr lang="it-IT" sz="23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life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dipends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 the </a:t>
            </a:r>
            <a:r>
              <a:rPr lang="it-IT" sz="23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uninterrapted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functioning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natural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system 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[…]”</a:t>
            </a:r>
          </a:p>
          <a:p>
            <a:pPr algn="l">
              <a:buFont typeface="Arial" pitchFamily="34" charset="0"/>
              <a:buChar char="•"/>
            </a:pPr>
            <a:endParaRPr lang="it-IT" sz="23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it-IT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LEY DE DERECHOS DE LA MADRE TIERRA(2010</a:t>
            </a:r>
            <a:r>
              <a:rPr lang="it-IT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“</a:t>
            </a:r>
            <a:r>
              <a:rPr lang="it-IT" sz="23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sistema </a:t>
            </a:r>
            <a:r>
              <a:rPr lang="it-IT" sz="23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viviente</a:t>
            </a:r>
            <a:r>
              <a:rPr lang="it-IT" sz="23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dinámico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conformado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 la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comunidad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indivisible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todos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los</a:t>
            </a:r>
            <a:r>
              <a:rPr lang="it-IT" sz="23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sistemas</a:t>
            </a:r>
            <a:r>
              <a:rPr lang="it-IT" sz="23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it-IT" sz="23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vida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b="1" i="1" u="sng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seres</a:t>
            </a:r>
            <a:r>
              <a:rPr lang="it-IT" sz="23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b="1" i="1" u="sng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vivos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interrelacionados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interdependientes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complementarios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comparten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 destino </a:t>
            </a:r>
            <a:r>
              <a:rPr lang="it-IT" sz="2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común</a:t>
            </a:r>
            <a:r>
              <a:rPr lang="it-IT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algn="l">
              <a:buFont typeface="Arial" pitchFamily="34" charset="0"/>
              <a:buChar char="•"/>
            </a:pPr>
            <a:endParaRPr lang="it-IT" sz="2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it-IT" sz="2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it-IT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it-IT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it-IT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it-IT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CARTA DELLA TERRA (1997): </a:t>
            </a:r>
            <a:r>
              <a:rPr lang="it-IT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Terra, nostra casa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3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è viva</a:t>
            </a:r>
            <a:r>
              <a:rPr lang="it-IT" sz="23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ospita </a:t>
            </a:r>
            <a:r>
              <a:rPr lang="it-IT" sz="23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un'unica comunità vivente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.[…] “ </a:t>
            </a:r>
            <a:r>
              <a:rPr lang="it-IT" sz="23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it-IT" sz="23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Tutelare la vitalità</a:t>
            </a:r>
            <a:r>
              <a:rPr lang="it-IT" sz="2300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diversità e la bellezza della 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Terra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è un impegno sacro</a:t>
            </a:r>
            <a:r>
              <a:rPr lang="it-IT" sz="23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.” </a:t>
            </a:r>
          </a:p>
          <a:p>
            <a:pPr algn="l">
              <a:buFont typeface="Arial" pitchFamily="34" charset="0"/>
              <a:buChar char="•"/>
            </a:pPr>
            <a:r>
              <a:rPr lang="it-IT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DIECI PRINCIPI </a:t>
            </a:r>
            <a:r>
              <a:rPr lang="it-IT" sz="23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it-IT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DEMOCRAZIA DELLA TERRA (2003) </a:t>
            </a:r>
            <a:r>
              <a:rPr lang="it-IT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Tutti i membri della 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Comunità Terrestre,</a:t>
            </a:r>
            <a:r>
              <a:rPr lang="it-IT" sz="23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hanno un valore intrinseco 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[…] hanno diritti innati, dati dal fatto </a:t>
            </a:r>
            <a:r>
              <a:rPr lang="it-IT" sz="23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it-IT" sz="23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esistere </a:t>
            </a:r>
            <a:r>
              <a:rPr lang="it-IT" sz="23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sulla </a:t>
            </a:r>
            <a:r>
              <a:rPr lang="it-IT" sz="23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Terra</a:t>
            </a:r>
            <a:r>
              <a:rPr lang="it-IT" sz="23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algn="l">
              <a:buFont typeface="Arial" pitchFamily="34" charset="0"/>
              <a:buChar char="•"/>
            </a:pPr>
            <a:r>
              <a:rPr lang="it-IT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COSTITUZIONE ECUADOR(2008):“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natura o </a:t>
            </a:r>
            <a:r>
              <a:rPr lang="it-IT" sz="23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Pacha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Mama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dove si riproduce e si realizza </a:t>
            </a:r>
            <a:r>
              <a:rPr lang="it-IT" sz="23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la vita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ha diritto a che si rispetti integralmente la sua </a:t>
            </a:r>
            <a:r>
              <a:rPr lang="it-IT" sz="23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esistenza</a:t>
            </a:r>
            <a:r>
              <a:rPr lang="it-IT" sz="23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al mantenimento e alla rigenerazione dei suoi </a:t>
            </a:r>
            <a:r>
              <a:rPr lang="it-IT" sz="23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cicli vitali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strutture, funzioni e processi evolutivi.”</a:t>
            </a:r>
            <a:endParaRPr lang="it-IT" sz="2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it-IT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HARMONY WITH NATURE (RISOLUZIONE ONU 64/196-2009): </a:t>
            </a:r>
            <a:r>
              <a:rPr lang="it-IT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Terra 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i suoi ecosistemi sono la 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nostra casa comune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[…] Quando abbiamo minacciato il pianeta, abbiamo minato 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nostra unica casa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 la nostra futura sopravvivenza” </a:t>
            </a:r>
          </a:p>
          <a:p>
            <a:pPr algn="l">
              <a:buFont typeface="Arial" pitchFamily="34" charset="0"/>
              <a:buChar char="•"/>
            </a:pPr>
            <a:r>
              <a:rPr lang="it-IT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DICHIRAZIONE UNIVERSALE DEI DIRITTI DELLA MADRE TERRA(2010): 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“La </a:t>
            </a:r>
            <a:r>
              <a:rPr lang="it-IT" sz="2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Madre Terra </a:t>
            </a:r>
            <a:r>
              <a:rPr lang="it-IT" sz="2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tutti gli esseri che la compongono hanno: Diritto</a:t>
            </a:r>
            <a:r>
              <a:rPr lang="it-IT" sz="23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alla vita e ad esistere</a:t>
            </a:r>
            <a:r>
              <a:rPr lang="it-IT" sz="23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it-IT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499992" y="2060848"/>
            <a:ext cx="216024" cy="36004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4572000" y="5445224"/>
            <a:ext cx="216024" cy="36004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539552" y="764704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1403648" y="2492896"/>
            <a:ext cx="633670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NATURA = SISTEMA INTERCONNESSO </a:t>
            </a:r>
            <a:r>
              <a:rPr lang="it-IT" b="1" dirty="0" err="1" smtClean="0">
                <a:solidFill>
                  <a:schemeClr val="tx1"/>
                </a:solidFill>
              </a:rPr>
              <a:t>DI</a:t>
            </a:r>
            <a:r>
              <a:rPr lang="it-IT" b="1" dirty="0" smtClean="0">
                <a:solidFill>
                  <a:schemeClr val="tx1"/>
                </a:solidFill>
              </a:rPr>
              <a:t> ELEMENTI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56372" y="5868764"/>
            <a:ext cx="2736304" cy="3345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NATURA = TERRA = CASA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388424" y="6432550"/>
            <a:ext cx="298376" cy="365125"/>
          </a:xfrm>
        </p:spPr>
        <p:txBody>
          <a:bodyPr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2</a:t>
            </a:fld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92944" y="165100"/>
            <a:ext cx="8184952" cy="792087"/>
          </a:xfrm>
        </p:spPr>
        <p:txBody>
          <a:bodyPr>
            <a:noAutofit/>
          </a:bodyPr>
          <a:lstStyle/>
          <a:p>
            <a:pPr algn="l"/>
            <a:r>
              <a:rPr lang="it-IT" sz="2400" b="1" dirty="0" smtClean="0"/>
              <a:t>COME SI PARLA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NATURA NELLA CARTE E DICHIARAZIONI ?</a:t>
            </a:r>
            <a:endParaRPr lang="it-IT" sz="2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908844"/>
            <a:ext cx="8424936" cy="5400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it-IT" sz="1700" b="1" dirty="0" smtClean="0">
                <a:solidFill>
                  <a:schemeClr val="tx1"/>
                </a:solidFill>
              </a:rPr>
              <a:t>CARTA DEI POPOLI PER L’AFRICA (2013): </a:t>
            </a:r>
            <a:r>
              <a:rPr lang="it-IT" sz="1700" i="1" dirty="0" smtClean="0">
                <a:solidFill>
                  <a:schemeClr val="tx1"/>
                </a:solidFill>
              </a:rPr>
              <a:t>“</a:t>
            </a:r>
            <a:r>
              <a:rPr lang="it-IT" sz="17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natura è sacra</a:t>
            </a:r>
            <a:r>
              <a:rPr lang="it-IT" sz="1700" i="1" dirty="0" smtClean="0">
                <a:solidFill>
                  <a:schemeClr val="tx1"/>
                </a:solidFill>
              </a:rPr>
              <a:t>: </a:t>
            </a:r>
            <a:r>
              <a:rPr lang="it-IT" sz="1700" b="1" i="1" dirty="0" smtClean="0">
                <a:solidFill>
                  <a:srgbClr val="FF0000"/>
                </a:solidFill>
              </a:rPr>
              <a:t>le foreste, le montagne </a:t>
            </a:r>
            <a:r>
              <a:rPr lang="it-IT" sz="1700" i="1" dirty="0" smtClean="0">
                <a:solidFill>
                  <a:schemeClr val="tx1"/>
                </a:solidFill>
              </a:rPr>
              <a:t>e gli altri luoghi devono rimanere selvaggi, ogni creatura, grande o piccola, </a:t>
            </a:r>
            <a:r>
              <a:rPr lang="it-IT" sz="1700" b="1" i="1" dirty="0" smtClean="0">
                <a:solidFill>
                  <a:srgbClr val="FF0000"/>
                </a:solidFill>
              </a:rPr>
              <a:t>ogni pianta, roccia, fiume o mare</a:t>
            </a:r>
            <a:r>
              <a:rPr lang="it-IT" sz="1700" i="1" dirty="0" smtClean="0">
                <a:solidFill>
                  <a:schemeClr val="tx1"/>
                </a:solidFill>
              </a:rPr>
              <a:t> ha diritto di</a:t>
            </a:r>
            <a:r>
              <a:rPr lang="it-IT" sz="1700" b="1" i="1" dirty="0" smtClean="0">
                <a:solidFill>
                  <a:srgbClr val="00B050"/>
                </a:solidFill>
              </a:rPr>
              <a:t> </a:t>
            </a:r>
            <a:r>
              <a:rPr lang="it-IT" sz="1700" b="1" i="1" u="sng" dirty="0" smtClean="0">
                <a:solidFill>
                  <a:srgbClr val="00B050"/>
                </a:solidFill>
              </a:rPr>
              <a:t>esistere</a:t>
            </a:r>
            <a:r>
              <a:rPr lang="it-IT" sz="1700" i="1" u="sng" dirty="0" smtClean="0">
                <a:solidFill>
                  <a:schemeClr val="tx1"/>
                </a:solidFill>
              </a:rPr>
              <a:t>,</a:t>
            </a:r>
            <a:r>
              <a:rPr lang="it-IT" sz="1700" i="1" dirty="0" smtClean="0">
                <a:solidFill>
                  <a:schemeClr val="tx1"/>
                </a:solidFill>
              </a:rPr>
              <a:t> di essere rispettata, di svolgere il suo ruolo all’interno della </a:t>
            </a:r>
            <a:r>
              <a:rPr lang="it-IT" sz="1700" b="1" i="1" u="sng" dirty="0" smtClean="0">
                <a:solidFill>
                  <a:srgbClr val="00B050"/>
                </a:solidFill>
              </a:rPr>
              <a:t>comunità della vita</a:t>
            </a:r>
            <a:r>
              <a:rPr lang="it-IT" sz="1700" i="1" dirty="0" smtClean="0">
                <a:solidFill>
                  <a:schemeClr val="tx1"/>
                </a:solidFill>
              </a:rPr>
              <a:t>.”</a:t>
            </a:r>
            <a:r>
              <a:rPr lang="it-IT" sz="17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it-IT" sz="1700" b="1" dirty="0" smtClean="0">
                <a:solidFill>
                  <a:schemeClr val="tx1"/>
                </a:solidFill>
              </a:rPr>
              <a:t>KAWSAK SACHA:THE LIVING FOREST (2015): </a:t>
            </a:r>
            <a:r>
              <a:rPr lang="it-IT" sz="1700" i="1" dirty="0" smtClean="0">
                <a:solidFill>
                  <a:schemeClr val="tx1"/>
                </a:solidFill>
              </a:rPr>
              <a:t>“Solo attraverso la </a:t>
            </a:r>
            <a:r>
              <a:rPr lang="it-IT" sz="1700" i="1" u="sng" dirty="0" smtClean="0">
                <a:solidFill>
                  <a:schemeClr val="tx1"/>
                </a:solidFill>
              </a:rPr>
              <a:t>sopravvivenza delle </a:t>
            </a:r>
            <a:r>
              <a:rPr lang="it-IT" sz="1700" b="1" i="1" u="sng" dirty="0" smtClean="0">
                <a:solidFill>
                  <a:srgbClr val="FF0000"/>
                </a:solidFill>
              </a:rPr>
              <a:t>Foreste </a:t>
            </a:r>
            <a:r>
              <a:rPr lang="it-IT" sz="1700" b="1" i="1" u="sng" dirty="0" smtClean="0">
                <a:solidFill>
                  <a:srgbClr val="00B050"/>
                </a:solidFill>
              </a:rPr>
              <a:t>Viventi</a:t>
            </a:r>
            <a:r>
              <a:rPr lang="it-IT" sz="1700" i="1" dirty="0" smtClean="0">
                <a:solidFill>
                  <a:schemeClr val="tx1"/>
                </a:solidFill>
              </a:rPr>
              <a:t> si può mantenere l'equilibrio naturale di tutti gli esseri[…]”</a:t>
            </a:r>
            <a:r>
              <a:rPr lang="it-IT" sz="1700" dirty="0" smtClean="0">
                <a:solidFill>
                  <a:schemeClr val="tx1"/>
                </a:solidFill>
              </a:rPr>
              <a:t> “</a:t>
            </a:r>
            <a:r>
              <a:rPr lang="it-IT" sz="1700" i="1" dirty="0" smtClean="0">
                <a:solidFill>
                  <a:schemeClr val="tx1"/>
                </a:solidFill>
              </a:rPr>
              <a:t>Questi sé, dalle </a:t>
            </a:r>
            <a:r>
              <a:rPr lang="it-IT" sz="1700" b="1" i="1" dirty="0" smtClean="0">
                <a:solidFill>
                  <a:srgbClr val="FF0000"/>
                </a:solidFill>
              </a:rPr>
              <a:t>piante</a:t>
            </a:r>
            <a:r>
              <a:rPr lang="it-IT" sz="1700" i="1" dirty="0" smtClean="0">
                <a:solidFill>
                  <a:schemeClr val="tx1"/>
                </a:solidFill>
              </a:rPr>
              <a:t> più piccole agli esseri supremi, abitano </a:t>
            </a:r>
            <a:r>
              <a:rPr lang="it-IT" sz="1700" b="1" i="1" dirty="0" smtClean="0">
                <a:solidFill>
                  <a:srgbClr val="FF0000"/>
                </a:solidFill>
              </a:rPr>
              <a:t>le cascate, le lagune, le paludi, le montagne e i fiumi </a:t>
            </a:r>
            <a:r>
              <a:rPr lang="it-IT" sz="1700" i="1" dirty="0" smtClean="0">
                <a:solidFill>
                  <a:schemeClr val="tx1"/>
                </a:solidFill>
              </a:rPr>
              <a:t>che, a loro volta, compongono la Foresta Vivente nel suo insieme”</a:t>
            </a:r>
          </a:p>
          <a:p>
            <a:pPr algn="l">
              <a:buFont typeface="Arial" pitchFamily="34" charset="0"/>
              <a:buChar char="•"/>
            </a:pPr>
            <a:r>
              <a:rPr lang="it-IT" sz="1700" b="1" dirty="0" smtClean="0">
                <a:solidFill>
                  <a:schemeClr val="tx1"/>
                </a:solidFill>
              </a:rPr>
              <a:t>SENTENZE</a:t>
            </a:r>
            <a:r>
              <a:rPr lang="it-IT" sz="1700" i="1" dirty="0" smtClean="0">
                <a:solidFill>
                  <a:schemeClr val="tx1"/>
                </a:solidFill>
              </a:rPr>
              <a:t>: “</a:t>
            </a:r>
            <a:r>
              <a:rPr lang="it-IT" sz="1700" b="1" i="1" dirty="0" smtClean="0">
                <a:solidFill>
                  <a:srgbClr val="FF0000"/>
                </a:solidFill>
              </a:rPr>
              <a:t>Il fiume </a:t>
            </a:r>
            <a:r>
              <a:rPr lang="it-IT" sz="1700" b="1" i="1" dirty="0" err="1" smtClean="0">
                <a:solidFill>
                  <a:srgbClr val="FF0000"/>
                </a:solidFill>
              </a:rPr>
              <a:t>Vilcabamba</a:t>
            </a:r>
            <a:r>
              <a:rPr lang="it-IT" sz="1700" b="1" i="1" dirty="0" smtClean="0">
                <a:solidFill>
                  <a:srgbClr val="FF0000"/>
                </a:solidFill>
              </a:rPr>
              <a:t> </a:t>
            </a:r>
            <a:r>
              <a:rPr lang="it-IT" sz="1700" i="1" dirty="0" smtClean="0">
                <a:solidFill>
                  <a:schemeClr val="tx1"/>
                </a:solidFill>
              </a:rPr>
              <a:t>ha diritto di </a:t>
            </a:r>
            <a:r>
              <a:rPr lang="it-IT" sz="1700" b="1" i="1" u="sng" dirty="0" smtClean="0">
                <a:solidFill>
                  <a:srgbClr val="00B050"/>
                </a:solidFill>
              </a:rPr>
              <a:t>esistere</a:t>
            </a:r>
            <a:r>
              <a:rPr lang="it-IT" sz="1700" i="1" dirty="0" smtClean="0">
                <a:solidFill>
                  <a:schemeClr val="tx1"/>
                </a:solidFill>
              </a:rPr>
              <a:t>, svilupparsi, di evolversi e di </a:t>
            </a:r>
            <a:r>
              <a:rPr lang="it-IT" sz="1700" b="1" i="1" u="sng" dirty="0" smtClean="0">
                <a:solidFill>
                  <a:srgbClr val="00B050"/>
                </a:solidFill>
              </a:rPr>
              <a:t>vivere nel suo ciclo</a:t>
            </a:r>
            <a:r>
              <a:rPr lang="it-IT" sz="1700" i="1" dirty="0" smtClean="0">
                <a:solidFill>
                  <a:schemeClr val="tx1"/>
                </a:solidFill>
              </a:rPr>
              <a:t>”</a:t>
            </a:r>
            <a:r>
              <a:rPr lang="it-IT" sz="1700" dirty="0" smtClean="0">
                <a:solidFill>
                  <a:schemeClr val="tx1"/>
                </a:solidFill>
              </a:rPr>
              <a:t>(2011); </a:t>
            </a:r>
            <a:r>
              <a:rPr lang="it-IT" sz="1700" b="1" dirty="0" smtClean="0">
                <a:solidFill>
                  <a:srgbClr val="FF0000"/>
                </a:solidFill>
              </a:rPr>
              <a:t>Il fiume Whanganui</a:t>
            </a:r>
            <a:r>
              <a:rPr lang="it-IT" sz="1700" dirty="0" smtClean="0">
                <a:solidFill>
                  <a:schemeClr val="tx1"/>
                </a:solidFill>
              </a:rPr>
              <a:t> ha personalità giuridica in quanto</a:t>
            </a:r>
            <a:r>
              <a:rPr lang="it-IT" sz="1700" i="1" dirty="0" smtClean="0">
                <a:solidFill>
                  <a:schemeClr val="tx1"/>
                </a:solidFill>
              </a:rPr>
              <a:t>“</a:t>
            </a:r>
            <a:r>
              <a:rPr lang="it-IT" sz="1700" b="1" i="1" u="sng" dirty="0" smtClean="0">
                <a:solidFill>
                  <a:srgbClr val="00B050"/>
                </a:solidFill>
              </a:rPr>
              <a:t>essere</a:t>
            </a:r>
            <a:r>
              <a:rPr lang="it-IT" sz="1700" i="1" dirty="0" smtClean="0">
                <a:solidFill>
                  <a:schemeClr val="tx1"/>
                </a:solidFill>
              </a:rPr>
              <a:t> indivisibile e </a:t>
            </a:r>
            <a:r>
              <a:rPr lang="it-IT" sz="1700" b="1" i="1" u="sng" dirty="0" smtClean="0">
                <a:solidFill>
                  <a:srgbClr val="00B050"/>
                </a:solidFill>
              </a:rPr>
              <a:t>vivente</a:t>
            </a:r>
            <a:r>
              <a:rPr lang="it-IT" sz="1700" i="1" dirty="0" smtClean="0">
                <a:solidFill>
                  <a:schemeClr val="tx1"/>
                </a:solidFill>
              </a:rPr>
              <a:t> con tutti i suoi elementi fisici e spirituali</a:t>
            </a:r>
            <a:r>
              <a:rPr lang="it-IT" sz="1700" dirty="0" smtClean="0">
                <a:solidFill>
                  <a:schemeClr val="tx1"/>
                </a:solidFill>
              </a:rPr>
              <a:t>”(2016); </a:t>
            </a:r>
            <a:r>
              <a:rPr lang="it-IT" sz="1700" b="1" dirty="0" smtClean="0">
                <a:solidFill>
                  <a:srgbClr val="FF0000"/>
                </a:solidFill>
              </a:rPr>
              <a:t>i fiumi Gange e Yamuna </a:t>
            </a:r>
            <a:r>
              <a:rPr lang="it-IT" sz="1700" dirty="0" smtClean="0">
                <a:solidFill>
                  <a:schemeClr val="tx1"/>
                </a:solidFill>
              </a:rPr>
              <a:t>e tutti i loro affluenti </a:t>
            </a:r>
            <a:r>
              <a:rPr lang="it-IT" sz="1700" i="1" dirty="0" smtClean="0">
                <a:solidFill>
                  <a:schemeClr val="tx1"/>
                </a:solidFill>
              </a:rPr>
              <a:t>“</a:t>
            </a:r>
            <a:r>
              <a:rPr lang="it-IT" sz="1700" b="1" i="1" u="sng" dirty="0" smtClean="0">
                <a:solidFill>
                  <a:srgbClr val="00B050"/>
                </a:solidFill>
              </a:rPr>
              <a:t>vivono</a:t>
            </a:r>
            <a:r>
              <a:rPr lang="it-IT" sz="1700" i="1" dirty="0" smtClean="0">
                <a:solidFill>
                  <a:schemeClr val="tx1"/>
                </a:solidFill>
              </a:rPr>
              <a:t> e respirano per questo devono essere riconosciuti come entità legali, con tutti i corrispondenti diritti, doveri e responsabilità di una </a:t>
            </a:r>
            <a:r>
              <a:rPr lang="it-IT" sz="1700" b="1" i="1" u="sng" dirty="0" smtClean="0">
                <a:solidFill>
                  <a:srgbClr val="00B050"/>
                </a:solidFill>
              </a:rPr>
              <a:t>persona vivente</a:t>
            </a:r>
            <a:r>
              <a:rPr lang="it-IT" sz="1700" i="1" dirty="0" smtClean="0">
                <a:solidFill>
                  <a:schemeClr val="tx1"/>
                </a:solidFill>
              </a:rPr>
              <a:t>” </a:t>
            </a:r>
            <a:r>
              <a:rPr lang="it-IT" sz="1700" dirty="0" smtClean="0">
                <a:solidFill>
                  <a:schemeClr val="tx1"/>
                </a:solidFill>
              </a:rPr>
              <a:t>(2017)</a:t>
            </a:r>
          </a:p>
          <a:p>
            <a:pPr algn="l">
              <a:buFont typeface="Arial" pitchFamily="34" charset="0"/>
              <a:buChar char="•"/>
            </a:pPr>
            <a:r>
              <a:rPr lang="it-IT" sz="1700" b="1" dirty="0" smtClean="0">
                <a:solidFill>
                  <a:schemeClr val="tx1"/>
                </a:solidFill>
              </a:rPr>
              <a:t>DICHIRAZIONE UNIVERSALE SUI DIRITTI DEI FIUMI(2017)</a:t>
            </a:r>
          </a:p>
          <a:p>
            <a:pPr algn="l"/>
            <a:endParaRPr lang="it-IT" sz="2100" dirty="0" smtClean="0">
              <a:solidFill>
                <a:schemeClr val="tx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427984" y="5085184"/>
            <a:ext cx="216024" cy="36004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88020" y="5589240"/>
            <a:ext cx="8734176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NATURA = TERRA = CASA = FORESTA = MONTAGNE = CASCATE = LAGUNE = PIANTE = FIUMI</a:t>
            </a:r>
            <a:endParaRPr lang="it-IT" b="1" dirty="0">
              <a:solidFill>
                <a:schemeClr val="tx1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569144" y="730920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3</a:t>
            </a:fld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it-IT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491732" y="1052736"/>
            <a:ext cx="216024" cy="36004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517132" y="1988840"/>
            <a:ext cx="216024" cy="36004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allout con freccia in giù 8"/>
          <p:cNvSpPr/>
          <p:nvPr/>
        </p:nvSpPr>
        <p:spPr>
          <a:xfrm>
            <a:off x="251520" y="3140968"/>
            <a:ext cx="8712968" cy="504056"/>
          </a:xfrm>
          <a:prstGeom prst="downArrowCallout">
            <a:avLst>
              <a:gd name="adj1" fmla="val 25000"/>
              <a:gd name="adj2" fmla="val 21473"/>
              <a:gd name="adj3" fmla="val 32814"/>
              <a:gd name="adj4" fmla="val 737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20" y="548680"/>
            <a:ext cx="871296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NATURA = SISTEMA INTERCONNESSO </a:t>
            </a:r>
            <a:r>
              <a:rPr lang="it-IT" b="1" dirty="0" err="1" smtClean="0">
                <a:solidFill>
                  <a:schemeClr val="tx1"/>
                </a:solidFill>
              </a:rPr>
              <a:t>DI</a:t>
            </a:r>
            <a:r>
              <a:rPr lang="it-IT" b="1" dirty="0" smtClean="0">
                <a:solidFill>
                  <a:schemeClr val="tx1"/>
                </a:solidFill>
              </a:rPr>
              <a:t> ELEMENTI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51520" y="1484784"/>
            <a:ext cx="871296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NATURA = TERRA = CASA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51520" y="2492896"/>
            <a:ext cx="8734176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NATURA = TERRA = CASA = FORESTA = MONTAGNE = CASCATE = LAGUNE = PIANTE = FIUMI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177656" y="3717032"/>
            <a:ext cx="1584176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t-IT" sz="5400" dirty="0" smtClean="0">
                <a:solidFill>
                  <a:schemeClr val="tx1"/>
                </a:solidFill>
                <a:sym typeface="Wingdings" pitchFamily="2" charset="2"/>
              </a:rPr>
              <a:t>VITA</a:t>
            </a:r>
            <a:r>
              <a:rPr lang="it-IT" sz="5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873400" y="3937248"/>
            <a:ext cx="12606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M.C.D.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4313560" y="4077072"/>
            <a:ext cx="648072" cy="14401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755576" y="5674072"/>
            <a:ext cx="180020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NATURA = VITA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491880" y="5674072"/>
            <a:ext cx="1944216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VITA = SACRA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444208" y="5674072"/>
            <a:ext cx="1944216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NATURA = SACRA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2" name="Freccia a destra 21"/>
          <p:cNvSpPr/>
          <p:nvPr/>
        </p:nvSpPr>
        <p:spPr>
          <a:xfrm>
            <a:off x="2699792" y="5818088"/>
            <a:ext cx="648072" cy="14401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Freccia a destra 24"/>
          <p:cNvSpPr/>
          <p:nvPr/>
        </p:nvSpPr>
        <p:spPr>
          <a:xfrm>
            <a:off x="5580112" y="5818088"/>
            <a:ext cx="648072" cy="14401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Callout con freccia in giù 25"/>
          <p:cNvSpPr/>
          <p:nvPr/>
        </p:nvSpPr>
        <p:spPr>
          <a:xfrm>
            <a:off x="2644800" y="4653136"/>
            <a:ext cx="3960440" cy="792088"/>
          </a:xfrm>
          <a:prstGeom prst="downArrowCallout">
            <a:avLst>
              <a:gd name="adj1" fmla="val 9620"/>
              <a:gd name="adj2" fmla="val 30683"/>
              <a:gd name="adj3" fmla="val 32814"/>
              <a:gd name="adj4" fmla="val 2704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4</a:t>
            </a:fld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634082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 smtClean="0"/>
              <a:t>VITA/VITALITÀ/VIVERE/ESISTERE</a:t>
            </a:r>
            <a:r>
              <a:rPr lang="it-IT" sz="2400" b="1" dirty="0" smtClean="0">
                <a:sym typeface="Wingdings" pitchFamily="2" charset="2"/>
              </a:rPr>
              <a:t>IN CHE SENSO?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“</a:t>
            </a:r>
            <a:r>
              <a:rPr lang="it-IT" sz="1800" i="1" dirty="0" smtClean="0"/>
              <a:t>Vivere non nel senso fisico del cuore che batte e dei polmoni che respirano, ma </a:t>
            </a:r>
            <a:r>
              <a:rPr lang="it-IT" sz="1800" i="1" u="sng" dirty="0" smtClean="0"/>
              <a:t>vivere</a:t>
            </a:r>
            <a:r>
              <a:rPr lang="it-IT" sz="1800" i="1" dirty="0" smtClean="0"/>
              <a:t> nel </a:t>
            </a:r>
          </a:p>
          <a:p>
            <a:pPr>
              <a:buNone/>
            </a:pPr>
            <a:r>
              <a:rPr lang="it-IT" sz="1800" i="1" dirty="0" smtClean="0"/>
              <a:t>senso umano, sociale, ambientale, </a:t>
            </a:r>
            <a:r>
              <a:rPr lang="it-IT" sz="1800" i="1" u="sng" dirty="0" smtClean="0"/>
              <a:t>come rapporto con sé, relazione con gli altri, interazione </a:t>
            </a:r>
          </a:p>
          <a:p>
            <a:pPr>
              <a:buNone/>
            </a:pPr>
            <a:r>
              <a:rPr lang="it-IT" sz="1800" i="1" u="sng" dirty="0" smtClean="0"/>
              <a:t>col creato</a:t>
            </a:r>
            <a:r>
              <a:rPr lang="it-IT" sz="1800" i="1" dirty="0" smtClean="0"/>
              <a:t>.</a:t>
            </a:r>
            <a:r>
              <a:rPr lang="it-IT" sz="1800" dirty="0" smtClean="0"/>
              <a:t>” (F. Gesualdi, L’altra via,2009)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smtClean="0"/>
              <a:t>ONU </a:t>
            </a:r>
            <a:r>
              <a:rPr lang="it-IT" sz="1800" dirty="0" smtClean="0">
                <a:sym typeface="Wingdings" pitchFamily="2" charset="2"/>
              </a:rPr>
              <a:t> HARMONY WITH NATURE</a:t>
            </a:r>
          </a:p>
          <a:p>
            <a:r>
              <a:rPr lang="it-IT" sz="1800" dirty="0" smtClean="0">
                <a:sym typeface="Wingdings" pitchFamily="2" charset="2"/>
              </a:rPr>
              <a:t>COSTITUZIONE BOLIVIA SUMA QUAMANA</a:t>
            </a:r>
          </a:p>
          <a:p>
            <a:r>
              <a:rPr lang="it-IT" sz="1800" dirty="0" smtClean="0">
                <a:sym typeface="Wingdings" pitchFamily="2" charset="2"/>
              </a:rPr>
              <a:t>COSTITUZIONE ECUADOR SUMAK KAWSAY</a:t>
            </a:r>
          </a:p>
          <a:p>
            <a:pPr>
              <a:buNone/>
            </a:pPr>
            <a:endParaRPr lang="it-IT" sz="18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1800" dirty="0" smtClean="0">
                <a:sym typeface="Wingdings" pitchFamily="2" charset="2"/>
              </a:rPr>
              <a:t>**SI RIFLETTE NON SOLO COME PRINCIPIO MA ANCHE </a:t>
            </a:r>
            <a:r>
              <a:rPr lang="it-IT" sz="1800" u="sng" dirty="0" smtClean="0">
                <a:sym typeface="Wingdings" pitchFamily="2" charset="2"/>
              </a:rPr>
              <a:t>SOTTOFORMA </a:t>
            </a:r>
            <a:r>
              <a:rPr lang="it-IT" sz="1800" u="sng" dirty="0" err="1" smtClean="0">
                <a:sym typeface="Wingdings" pitchFamily="2" charset="2"/>
              </a:rPr>
              <a:t>DI</a:t>
            </a:r>
            <a:r>
              <a:rPr lang="it-IT" sz="1800" u="sng" dirty="0" smtClean="0">
                <a:sym typeface="Wingdings" pitchFamily="2" charset="2"/>
              </a:rPr>
              <a:t> OBBLIGO PER LO STATO ED I CITTADINI</a:t>
            </a:r>
            <a:r>
              <a:rPr lang="it-IT" sz="1800" dirty="0" smtClean="0">
                <a:sym typeface="Wingdings" pitchFamily="2" charset="2"/>
              </a:rPr>
              <a:t>(Artt. 9-108) E </a:t>
            </a:r>
            <a:r>
              <a:rPr lang="it-IT" sz="1800" u="sng" dirty="0" smtClean="0">
                <a:sym typeface="Wingdings" pitchFamily="2" charset="2"/>
              </a:rPr>
              <a:t>COME STATUTO </a:t>
            </a:r>
            <a:r>
              <a:rPr lang="it-IT" sz="1800" u="sng" dirty="0" err="1" smtClean="0">
                <a:sym typeface="Wingdings" pitchFamily="2" charset="2"/>
              </a:rPr>
              <a:t>DI</a:t>
            </a:r>
            <a:r>
              <a:rPr lang="it-IT" sz="1800" u="sng" dirty="0" smtClean="0">
                <a:sym typeface="Wingdings" pitchFamily="2" charset="2"/>
              </a:rPr>
              <a:t> DIRITTI </a:t>
            </a:r>
            <a:r>
              <a:rPr lang="it-IT" sz="1800" dirty="0" smtClean="0">
                <a:sym typeface="Wingdings" pitchFamily="2" charset="2"/>
              </a:rPr>
              <a:t>(</a:t>
            </a:r>
            <a:r>
              <a:rPr lang="it-IT" sz="1800" i="1" dirty="0" smtClean="0"/>
              <a:t>derechos del </a:t>
            </a:r>
            <a:r>
              <a:rPr lang="it-IT" sz="1800" i="1" dirty="0" err="1" smtClean="0"/>
              <a:t>buen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vivir</a:t>
            </a:r>
            <a:r>
              <a:rPr lang="it-IT" sz="1800" i="1" dirty="0" smtClean="0"/>
              <a:t>)(Art.3 c.1)</a:t>
            </a:r>
            <a:endParaRPr lang="it-IT" sz="1800" dirty="0" smtClean="0">
              <a:sym typeface="Wingdings" pitchFamily="2" charset="2"/>
            </a:endParaRPr>
          </a:p>
          <a:p>
            <a:endParaRPr lang="it-IT" sz="1800" dirty="0" smtClean="0">
              <a:sym typeface="Wingdings" pitchFamily="2" charset="2"/>
            </a:endParaRPr>
          </a:p>
          <a:p>
            <a:r>
              <a:rPr lang="it-IT" sz="1800" dirty="0" smtClean="0">
                <a:sym typeface="Wingdings" pitchFamily="2" charset="2"/>
              </a:rPr>
              <a:t>IL FUTURO CHE VOGLIAMO (2012): </a:t>
            </a:r>
            <a:r>
              <a:rPr lang="it-IT" sz="1800" dirty="0" smtClean="0"/>
              <a:t>“</a:t>
            </a:r>
            <a:r>
              <a:rPr lang="it-IT" sz="1800" i="1" dirty="0" smtClean="0"/>
              <a:t>Chiediamo un approccio olistico e integrato allo sviluppo sostenibile che conduca l'umanità </a:t>
            </a:r>
            <a:r>
              <a:rPr lang="it-IT" sz="1800" i="1" u="sng" dirty="0" smtClean="0"/>
              <a:t>a vivere in armonia con la natura</a:t>
            </a:r>
            <a:r>
              <a:rPr lang="it-IT" sz="1800" i="1" dirty="0" smtClean="0"/>
              <a:t>[…]”</a:t>
            </a:r>
          </a:p>
          <a:p>
            <a:r>
              <a:rPr lang="it-IT" sz="1800" dirty="0" smtClean="0"/>
              <a:t>CARTA DEI POPOLI PER L’AFRICA (2013): </a:t>
            </a:r>
            <a:r>
              <a:rPr lang="it-IT" sz="1800" i="1" dirty="0" smtClean="0"/>
              <a:t>“rispettare i diritti di tutti i membri della comunità naturale affinché tutti possano </a:t>
            </a:r>
            <a:r>
              <a:rPr lang="it-IT" sz="1800" i="1" u="sng" dirty="0" smtClean="0"/>
              <a:t>vivere bene in armonia gli uni con gli altr</a:t>
            </a:r>
            <a:r>
              <a:rPr lang="it-IT" sz="1800" i="1" dirty="0" smtClean="0"/>
              <a:t>i[…]”</a:t>
            </a:r>
            <a:endParaRPr lang="it-IT" sz="1800" dirty="0" smtClean="0"/>
          </a:p>
          <a:p>
            <a:pPr>
              <a:buNone/>
            </a:pPr>
            <a:endParaRPr lang="it-IT" sz="1600" dirty="0"/>
          </a:p>
        </p:txBody>
      </p:sp>
      <p:sp>
        <p:nvSpPr>
          <p:cNvPr id="4" name="Parentesi graffa chiusa 3"/>
          <p:cNvSpPr/>
          <p:nvPr/>
        </p:nvSpPr>
        <p:spPr>
          <a:xfrm>
            <a:off x="4932040" y="2780928"/>
            <a:ext cx="360040" cy="360040"/>
          </a:xfrm>
          <a:prstGeom prst="rightBrac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436096" y="27809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BUEN VIVIR**/ VITA IN PIENEZZA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1763688" y="3356992"/>
            <a:ext cx="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67544" y="836712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5</a:t>
            </a:fld>
            <a:endParaRPr lang="it-IT" sz="1600" b="1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 smtClean="0"/>
              <a:t>QUALI STRUMENTI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TUTELA DELLA NATURA?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it-IT" sz="1600" b="1" dirty="0" smtClean="0"/>
              <a:t>FAVOR NATURAE vs BILANCIAMENTO INTERESSI DIVERSI (LOGICA ET-ET)</a:t>
            </a:r>
          </a:p>
          <a:p>
            <a:endParaRPr lang="it-IT" sz="1600" dirty="0" smtClean="0"/>
          </a:p>
          <a:p>
            <a:r>
              <a:rPr lang="it-IT" sz="1600" dirty="0" smtClean="0"/>
              <a:t> </a:t>
            </a:r>
            <a:r>
              <a:rPr lang="it-IT" sz="1600" b="1" dirty="0" smtClean="0"/>
              <a:t>COSTITUZIONE ECUADOR</a:t>
            </a:r>
            <a:r>
              <a:rPr lang="it-IT" sz="1600" dirty="0" smtClean="0"/>
              <a:t>: (Art. 395  c.4) “</a:t>
            </a:r>
            <a:r>
              <a:rPr lang="it-IT" sz="1600" i="1" dirty="0" smtClean="0"/>
              <a:t>In caso di dubbio in merito alla portata delle disposizioni di legge in materia ambientale, queste saranno applicate </a:t>
            </a:r>
            <a:r>
              <a:rPr lang="it-IT" sz="1600" b="1" i="1" u="sng" dirty="0" smtClean="0"/>
              <a:t>nel senso più favorevole alla protezione della natura</a:t>
            </a:r>
            <a:r>
              <a:rPr lang="it-IT" sz="1600" u="sng" dirty="0" smtClean="0"/>
              <a:t>”</a:t>
            </a:r>
            <a:r>
              <a:rPr lang="it-IT" sz="1600" dirty="0" smtClean="0"/>
              <a:t> poiché </a:t>
            </a:r>
            <a:r>
              <a:rPr lang="it-IT" sz="1600" b="1" u="sng" dirty="0" smtClean="0"/>
              <a:t>la natura è riconosciuta come “</a:t>
            </a:r>
            <a:r>
              <a:rPr lang="it-IT" sz="1600" b="1" i="1" u="sng" dirty="0" smtClean="0"/>
              <a:t>preferenza precostituita </a:t>
            </a:r>
            <a:r>
              <a:rPr lang="it-IT" sz="1600" i="1" dirty="0" smtClean="0"/>
              <a:t>di qualsiasi scelta costituzionale, dilemma interpretativo, collisione di diritti, situazione fattuale</a:t>
            </a:r>
            <a:r>
              <a:rPr lang="it-IT" sz="1600" dirty="0" smtClean="0"/>
              <a:t>”*</a:t>
            </a:r>
          </a:p>
          <a:p>
            <a:r>
              <a:rPr lang="it-IT" sz="1600" b="1" dirty="0" smtClean="0"/>
              <a:t>OSLO MANIFESTO FOR ECOLOGICAL LAW AND GOVERNANCE(2016): </a:t>
            </a:r>
            <a:r>
              <a:rPr lang="it-IT" sz="1600" i="1" dirty="0" smtClean="0"/>
              <a:t>“l’integrità ecologica deve essere </a:t>
            </a:r>
            <a:r>
              <a:rPr lang="it-IT" sz="1600" b="1" i="1" u="sng" dirty="0" smtClean="0"/>
              <a:t>una precondizione per le aspirazioni umane </a:t>
            </a:r>
            <a:r>
              <a:rPr lang="it-IT" sz="1600" i="1" dirty="0" smtClean="0"/>
              <a:t>e </a:t>
            </a:r>
            <a:r>
              <a:rPr lang="it-IT" sz="1600" b="1" i="1" u="sng" dirty="0" smtClean="0"/>
              <a:t>il principio fondamentale della legge</a:t>
            </a:r>
            <a:r>
              <a:rPr lang="it-IT" sz="1600" i="1" u="sng" dirty="0" smtClean="0"/>
              <a:t>.</a:t>
            </a:r>
            <a:r>
              <a:rPr lang="it-IT" sz="1600" u="sng" dirty="0" smtClean="0"/>
              <a:t>”</a:t>
            </a:r>
          </a:p>
          <a:p>
            <a:r>
              <a:rPr lang="it-IT" sz="1600" b="1" dirty="0" smtClean="0"/>
              <a:t>CARTA DEI POPOLI PER L’AFRICA(2013)</a:t>
            </a:r>
            <a:r>
              <a:rPr lang="it-IT" sz="1600" dirty="0" smtClean="0"/>
              <a:t>: “</a:t>
            </a:r>
            <a:r>
              <a:rPr lang="it-IT" sz="1600" i="1" dirty="0" smtClean="0"/>
              <a:t>il rispetto dei diritti di tutti i membri della comunità naturale </a:t>
            </a:r>
            <a:r>
              <a:rPr lang="it-IT" sz="1600" i="1" u="sng" dirty="0" smtClean="0"/>
              <a:t>deve </a:t>
            </a:r>
            <a:r>
              <a:rPr lang="it-IT" sz="1600" b="1" i="1" u="sng" dirty="0" smtClean="0"/>
              <a:t>prevalere</a:t>
            </a:r>
            <a:r>
              <a:rPr lang="it-IT" sz="1600" i="1" u="sng" dirty="0" smtClean="0"/>
              <a:t> sui diritti di qualsiasi persona </a:t>
            </a:r>
            <a:r>
              <a:rPr lang="it-IT" sz="1600" i="1" dirty="0" smtClean="0"/>
              <a:t>o entità legale sulla proprietà o sui profitti”</a:t>
            </a:r>
            <a:endParaRPr lang="it-IT" sz="1600" dirty="0" smtClean="0"/>
          </a:p>
          <a:p>
            <a:r>
              <a:rPr lang="it-IT" sz="1600" b="1" dirty="0" smtClean="0"/>
              <a:t>PROPOSTA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DIRETTIVA EUROPEA (2017):  </a:t>
            </a:r>
            <a:r>
              <a:rPr lang="it-IT" sz="1600" dirty="0" smtClean="0"/>
              <a:t>(punto 4) </a:t>
            </a:r>
            <a:r>
              <a:rPr lang="it-IT" sz="1600" i="1" dirty="0" smtClean="0"/>
              <a:t>“Qualsiasi conflitto tra i diritti della natura e i diritti di qualsiasi altra persona fisica o giuridica deve essere risolto in un modo che si mantenga l'integrità, l'equilibrio e la salute della natura nel suo complesso”</a:t>
            </a:r>
          </a:p>
          <a:p>
            <a:pPr>
              <a:buNone/>
            </a:pPr>
            <a:endParaRPr lang="it-IT" sz="1600" i="1" dirty="0" smtClean="0"/>
          </a:p>
          <a:p>
            <a:pPr>
              <a:buNone/>
            </a:pPr>
            <a:endParaRPr lang="it-IT" sz="1600" i="1" dirty="0" smtClean="0"/>
          </a:p>
          <a:p>
            <a:pPr>
              <a:buNone/>
            </a:pPr>
            <a:r>
              <a:rPr lang="it-IT" sz="1600" dirty="0" smtClean="0"/>
              <a:t>* Nella Costituzione dell’Ecuador il principio del favor naturae viene costituzionalizzato</a:t>
            </a:r>
          </a:p>
          <a:p>
            <a:pPr>
              <a:buNone/>
            </a:pPr>
            <a:r>
              <a:rPr lang="it-IT" sz="1600" dirty="0" smtClean="0"/>
              <a:t>** Negli altri documenti analizzati viene solo enunciato</a:t>
            </a:r>
          </a:p>
          <a:p>
            <a:pPr>
              <a:buNone/>
            </a:pPr>
            <a:r>
              <a:rPr lang="it-IT" sz="1600" dirty="0" smtClean="0"/>
              <a:t>***Nelle restanti Carte non se ne fa menzione </a:t>
            </a:r>
            <a:r>
              <a:rPr lang="it-IT" sz="1600" dirty="0" smtClean="0">
                <a:sym typeface="Wingdings" pitchFamily="2" charset="2"/>
              </a:rPr>
              <a:t>prevale la logica et-et tipica del bilanciamento tra interessi diversi che vedono la natura subordinata alla realizzazione di interessi considerati più rilevanti.</a:t>
            </a:r>
            <a:endParaRPr lang="it-IT" sz="1600" dirty="0" smtClean="0"/>
          </a:p>
        </p:txBody>
      </p:sp>
      <p:sp>
        <p:nvSpPr>
          <p:cNvPr id="4" name="Freccia in giù 3"/>
          <p:cNvSpPr/>
          <p:nvPr/>
        </p:nvSpPr>
        <p:spPr>
          <a:xfrm>
            <a:off x="4427984" y="4581128"/>
            <a:ext cx="360040" cy="36004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/>
          <p:cNvCxnSpPr/>
          <p:nvPr/>
        </p:nvCxnSpPr>
        <p:spPr>
          <a:xfrm>
            <a:off x="467544" y="764704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629400" y="64325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6</a:t>
            </a:fld>
            <a:endParaRPr lang="it-IT" sz="1600" b="1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 smtClean="0"/>
              <a:t>QUALI STRUMENTI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TUTELA DELLA NATURA?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92696"/>
            <a:ext cx="8496944" cy="5904656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it-IT" sz="1600" b="1" dirty="0" smtClean="0"/>
              <a:t>STRUMENTI GIURIDICI vs ASSENZA STRUMENTI GIURIDICI</a:t>
            </a:r>
          </a:p>
          <a:p>
            <a:pPr marL="514350" indent="-514350" algn="ctr">
              <a:buNone/>
            </a:pPr>
            <a:endParaRPr lang="it-IT" sz="1600" b="1" dirty="0" smtClean="0"/>
          </a:p>
          <a:p>
            <a:pPr marL="514350" indent="-514350"/>
            <a:r>
              <a:rPr lang="it-IT" sz="1600" b="1" dirty="0" smtClean="0"/>
              <a:t>COSTITUZIONE ECUADOR:</a:t>
            </a:r>
            <a:r>
              <a:rPr lang="it-IT" sz="1600" dirty="0" smtClean="0"/>
              <a:t> (Art. 71) </a:t>
            </a:r>
            <a:r>
              <a:rPr lang="it-IT" sz="1600" i="1" dirty="0" smtClean="0"/>
              <a:t>“Ogni persona, comunità, popolo o nazionalità potrà pretendere dall’autorità pubblica l’osservanza dei diritti della natura.</a:t>
            </a:r>
            <a:r>
              <a:rPr lang="it-IT" sz="1600" dirty="0" smtClean="0"/>
              <a:t>”</a:t>
            </a:r>
            <a:r>
              <a:rPr lang="it-IT" sz="1600" dirty="0" smtClean="0">
                <a:sym typeface="Wingdings" pitchFamily="2" charset="2"/>
              </a:rPr>
              <a:t> </a:t>
            </a:r>
            <a:r>
              <a:rPr lang="it-IT" sz="1600" b="1" u="sng" dirty="0" smtClean="0">
                <a:solidFill>
                  <a:srgbClr val="00B050"/>
                </a:solidFill>
                <a:sym typeface="Wingdings" pitchFamily="2" charset="2"/>
              </a:rPr>
              <a:t>SOSTITUTO PROCESSUALE</a:t>
            </a:r>
            <a:r>
              <a:rPr lang="it-IT" sz="1600" b="1" dirty="0" smtClean="0">
                <a:solidFill>
                  <a:srgbClr val="00B050"/>
                </a:solidFill>
                <a:sym typeface="Wingdings" pitchFamily="2" charset="2"/>
              </a:rPr>
              <a:t>= </a:t>
            </a:r>
            <a:r>
              <a:rPr lang="it-IT" sz="1600" dirty="0" smtClean="0">
                <a:sym typeface="Wingdings" pitchFamily="2" charset="2"/>
              </a:rPr>
              <a:t>è un soggetto fisico che si pone davanti ad un giudice per difendere gli interessi di un soggetto che non ha capacità fisica o materiale di agire.</a:t>
            </a:r>
          </a:p>
          <a:p>
            <a:pPr marL="514350" indent="-514350"/>
            <a:r>
              <a:rPr lang="it-IT" sz="1600" b="1" dirty="0" smtClean="0"/>
              <a:t>LEY DE DERECHOS DE LA MADRE TIERRA:</a:t>
            </a:r>
            <a:r>
              <a:rPr lang="it-IT" sz="1600" dirty="0" smtClean="0"/>
              <a:t> (Art.10) “</a:t>
            </a:r>
            <a:r>
              <a:rPr lang="it-IT" sz="1600" i="1" dirty="0" smtClean="0"/>
              <a:t>la missione della Defensoria de la Madre Tierra</a:t>
            </a:r>
            <a:r>
              <a:rPr lang="it-IT" sz="1600" dirty="0" smtClean="0"/>
              <a:t> </a:t>
            </a:r>
            <a:r>
              <a:rPr lang="it-IT" sz="1600" i="1" dirty="0" smtClean="0"/>
              <a:t>è  di garantire l'effettiva promozione, diffusione e la realizzazione dei diritti della Madre Terra.”</a:t>
            </a:r>
            <a:r>
              <a:rPr lang="it-IT" sz="1600" dirty="0" smtClean="0">
                <a:sym typeface="Wingdings" pitchFamily="2" charset="2"/>
              </a:rPr>
              <a:t></a:t>
            </a:r>
            <a:r>
              <a:rPr lang="it-IT" sz="1600" i="1" dirty="0" smtClean="0"/>
              <a:t> </a:t>
            </a:r>
            <a:r>
              <a:rPr lang="it-IT" sz="1600" b="1" u="sng" dirty="0" smtClean="0">
                <a:solidFill>
                  <a:srgbClr val="00B050"/>
                </a:solidFill>
                <a:sym typeface="Wingdings" pitchFamily="2" charset="2"/>
              </a:rPr>
              <a:t>DEFENSORIA DE LA MADRE </a:t>
            </a:r>
            <a:r>
              <a:rPr lang="it-IT" sz="1600" b="1" u="sng" dirty="0" err="1" smtClean="0">
                <a:solidFill>
                  <a:srgbClr val="00B050"/>
                </a:solidFill>
                <a:sym typeface="Wingdings" pitchFamily="2" charset="2"/>
              </a:rPr>
              <a:t>TIERRA</a:t>
            </a:r>
            <a:r>
              <a:rPr lang="it-IT" sz="1600" b="1" dirty="0" err="1" smtClean="0">
                <a:solidFill>
                  <a:srgbClr val="00B050"/>
                </a:solidFill>
              </a:rPr>
              <a:t>=</a:t>
            </a:r>
            <a:r>
              <a:rPr lang="it-IT" sz="1600" dirty="0" smtClean="0"/>
              <a:t> ufficio pubblico, al cui interno vi sono avvocati, giuristi, agronomi, ecologisti e geologi al quale si può rivolgere qualsiasi cittadino.</a:t>
            </a:r>
          </a:p>
          <a:p>
            <a:pPr marL="514350" indent="-514350"/>
            <a:r>
              <a:rPr lang="it-IT" sz="1600" b="1" dirty="0" smtClean="0"/>
              <a:t>RISOLUZIONE 372 SULLA PROTEZIONE DEI SITI E DEI TERRITORI NATURALI SACRI:</a:t>
            </a:r>
            <a:r>
              <a:rPr lang="it-IT" sz="1600" b="1" i="1" dirty="0" smtClean="0"/>
              <a:t> </a:t>
            </a:r>
            <a:r>
              <a:rPr lang="it-IT" sz="1600" i="1" dirty="0" smtClean="0"/>
              <a:t>“si riconosce particolare tutela,da operare attraverso </a:t>
            </a:r>
            <a:r>
              <a:rPr lang="it-IT" sz="1600" i="1" u="sng" dirty="0" smtClean="0"/>
              <a:t>un custode, </a:t>
            </a:r>
            <a:r>
              <a:rPr lang="it-IT" sz="1600" i="1" dirty="0" smtClean="0"/>
              <a:t>ai siti naturali sacri in quanto costituiscono aree di terra o acqua che ospitano una ricca biodiversità che contribuisce alla collettività, alla resilienza e all’adattabilità di preziosi paesaggi ed ecosistemi.”</a:t>
            </a:r>
            <a:r>
              <a:rPr lang="it-IT" sz="1600" dirty="0" smtClean="0">
                <a:sym typeface="Wingdings" pitchFamily="2" charset="2"/>
              </a:rPr>
              <a:t></a:t>
            </a:r>
            <a:r>
              <a:rPr lang="it-IT" sz="1600" b="1" u="sng" dirty="0" smtClean="0">
                <a:solidFill>
                  <a:srgbClr val="00B050"/>
                </a:solidFill>
                <a:sym typeface="Wingdings" pitchFamily="2" charset="2"/>
              </a:rPr>
              <a:t>CUSTODE</a:t>
            </a:r>
          </a:p>
          <a:p>
            <a:pPr marL="514350" indent="-514350"/>
            <a:r>
              <a:rPr lang="it-IT" sz="1600" b="1" dirty="0" smtClean="0"/>
              <a:t>PROPOSTA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DIRETTIVA EUROPEA:</a:t>
            </a:r>
            <a:r>
              <a:rPr lang="it-IT" sz="1600" dirty="0" smtClean="0"/>
              <a:t> “</a:t>
            </a:r>
            <a:r>
              <a:rPr lang="it-IT" sz="1600" i="1" dirty="0" smtClean="0"/>
              <a:t>è prevista l’istituzione di un </a:t>
            </a:r>
            <a:r>
              <a:rPr lang="it-IT" sz="1600" i="1" u="sng" dirty="0" smtClean="0"/>
              <a:t>“</a:t>
            </a:r>
            <a:r>
              <a:rPr lang="it-IT" sz="1600" i="1" u="sng" dirty="0" err="1" smtClean="0"/>
              <a:t>amicus</a:t>
            </a:r>
            <a:r>
              <a:rPr lang="it-IT" sz="1600" i="1" u="sng" dirty="0" smtClean="0"/>
              <a:t> </a:t>
            </a:r>
            <a:r>
              <a:rPr lang="it-IT" sz="1600" i="1" u="sng" dirty="0" err="1" smtClean="0"/>
              <a:t>curiae</a:t>
            </a:r>
            <a:r>
              <a:rPr lang="it-IT" sz="1600" i="1" u="sng" dirty="0" smtClean="0"/>
              <a:t>” </a:t>
            </a:r>
            <a:r>
              <a:rPr lang="it-IT" sz="1600" i="1" dirty="0" smtClean="0"/>
              <a:t>cioè di una persona giuridicamente qualificata, nominata da un tribunale, al fine di rappresentare gli interessi della natura”</a:t>
            </a:r>
            <a:r>
              <a:rPr lang="it-IT" sz="1600" dirty="0" smtClean="0">
                <a:sym typeface="Wingdings" pitchFamily="2" charset="2"/>
              </a:rPr>
              <a:t></a:t>
            </a:r>
            <a:r>
              <a:rPr lang="it-IT" sz="1600" b="1" u="sng" dirty="0" smtClean="0">
                <a:solidFill>
                  <a:srgbClr val="00B050"/>
                </a:solidFill>
                <a:sym typeface="Wingdings" pitchFamily="2" charset="2"/>
              </a:rPr>
              <a:t>AMICUS CURIAE</a:t>
            </a:r>
          </a:p>
          <a:p>
            <a:pPr marL="514350" indent="-514350">
              <a:buNone/>
            </a:pPr>
            <a:endParaRPr lang="it-IT" sz="1600" dirty="0" smtClean="0"/>
          </a:p>
          <a:p>
            <a:pPr marL="514350" indent="-514350">
              <a:buNone/>
            </a:pPr>
            <a:endParaRPr lang="it-IT" sz="1600" dirty="0" smtClean="0"/>
          </a:p>
          <a:p>
            <a:pPr marL="514350" indent="-514350">
              <a:buNone/>
            </a:pPr>
            <a:r>
              <a:rPr lang="it-IT" sz="1600" b="1" dirty="0" smtClean="0"/>
              <a:t>         * </a:t>
            </a:r>
            <a:r>
              <a:rPr lang="it-IT" sz="1600" dirty="0" smtClean="0"/>
              <a:t>Nelle Carte analizzate si rinviene una </a:t>
            </a:r>
            <a:r>
              <a:rPr lang="it-IT" sz="1600" b="1" u="sng" dirty="0" smtClean="0"/>
              <a:t>APPARENTE COMUNANZA </a:t>
            </a:r>
            <a:r>
              <a:rPr lang="it-IT" sz="1600" dirty="0" smtClean="0"/>
              <a:t>di strumenti giuridici per la tutela dei diritti della natura</a:t>
            </a:r>
            <a:r>
              <a:rPr lang="it-IT" sz="1600" dirty="0" smtClean="0">
                <a:sym typeface="Wingdings" pitchFamily="2" charset="2"/>
              </a:rPr>
              <a:t> </a:t>
            </a:r>
            <a:r>
              <a:rPr lang="it-IT" sz="1600" dirty="0" smtClean="0"/>
              <a:t> che si attua attraverso l’istituzione della figura di un legale rappresentate in tribunale.</a:t>
            </a:r>
          </a:p>
          <a:p>
            <a:pPr marL="514350" indent="-514350"/>
            <a:endParaRPr lang="it-IT" sz="1600" i="1" u="sng" dirty="0"/>
          </a:p>
        </p:txBody>
      </p:sp>
      <p:sp>
        <p:nvSpPr>
          <p:cNvPr id="4" name="Freccia in giù 3"/>
          <p:cNvSpPr/>
          <p:nvPr/>
        </p:nvSpPr>
        <p:spPr>
          <a:xfrm>
            <a:off x="4355976" y="5229200"/>
            <a:ext cx="288032" cy="36004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/>
          <p:cNvCxnSpPr/>
          <p:nvPr/>
        </p:nvCxnSpPr>
        <p:spPr>
          <a:xfrm>
            <a:off x="611560" y="620688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654800" y="6483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7</a:t>
            </a:fld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tangolo 33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2336" y="99740"/>
            <a:ext cx="8229600" cy="504056"/>
          </a:xfrm>
        </p:spPr>
        <p:txBody>
          <a:bodyPr>
            <a:normAutofit fontScale="90000"/>
          </a:bodyPr>
          <a:lstStyle/>
          <a:p>
            <a:pPr algn="l"/>
            <a:r>
              <a:rPr lang="it-IT" sz="3200" b="1" dirty="0" smtClean="0"/>
              <a:t>QUALI STRUMENTI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TUTELA DELLA NATURA?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79512" y="2637036"/>
            <a:ext cx="4040188" cy="4237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it-IT" b="0" dirty="0" smtClean="0">
                <a:solidFill>
                  <a:schemeClr val="tx1"/>
                </a:solidFill>
              </a:rPr>
              <a:t>AMBIENTALISMO</a:t>
            </a:r>
            <a:r>
              <a:rPr lang="it-IT" dirty="0" smtClean="0"/>
              <a:t> </a:t>
            </a:r>
            <a:r>
              <a:rPr lang="it-IT" b="0" dirty="0" smtClean="0">
                <a:solidFill>
                  <a:schemeClr val="tx1"/>
                </a:solidFill>
              </a:rPr>
              <a:t>DEI POVERI</a:t>
            </a:r>
            <a:endParaRPr lang="it-IT" b="0" dirty="0">
              <a:solidFill>
                <a:schemeClr val="tx1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79512" y="5712172"/>
            <a:ext cx="4040188" cy="5369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it-IT" dirty="0" smtClean="0">
                <a:solidFill>
                  <a:schemeClr val="tx1"/>
                </a:solidFill>
              </a:rPr>
              <a:t>RISOLVERE PROBLEMI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60032" y="2637036"/>
            <a:ext cx="3969767" cy="4320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it-IT" b="0" dirty="0" smtClean="0">
                <a:solidFill>
                  <a:schemeClr val="tx1"/>
                </a:solidFill>
              </a:rPr>
              <a:t>AMBIENTALISMO DEI RICCHI</a:t>
            </a:r>
            <a:endParaRPr lang="it-IT" b="0" dirty="0">
              <a:solidFill>
                <a:schemeClr val="tx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60032" y="5712172"/>
            <a:ext cx="3754760" cy="52514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tx1"/>
                </a:solidFill>
              </a:rPr>
              <a:t>RISOLVERE CASI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071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8</a:t>
            </a:fld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9552" y="60379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eriod" startAt="2"/>
            </a:pPr>
            <a:r>
              <a:rPr lang="it-IT" b="1" dirty="0" smtClean="0"/>
              <a:t>      STRUMENTI GIURIDICI vs ASSENZA STRUMENTI GIURIDICI</a:t>
            </a:r>
          </a:p>
        </p:txBody>
      </p:sp>
      <p:sp>
        <p:nvSpPr>
          <p:cNvPr id="9" name="Rettangolo 8"/>
          <p:cNvSpPr/>
          <p:nvPr/>
        </p:nvSpPr>
        <p:spPr>
          <a:xfrm>
            <a:off x="539552" y="828328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1600" b="1" dirty="0" smtClean="0"/>
              <a:t>** </a:t>
            </a:r>
            <a:r>
              <a:rPr lang="it-IT" sz="1600" dirty="0" smtClean="0"/>
              <a:t>In realtà gli strumenti giuridici previsti dalle Carte differiscono per </a:t>
            </a:r>
            <a:r>
              <a:rPr lang="it-IT" sz="1600" b="1" u="sng" dirty="0" smtClean="0"/>
              <a:t>la natura del legale rappresentante</a:t>
            </a:r>
            <a:r>
              <a:rPr lang="it-IT" sz="1600" dirty="0" smtClean="0"/>
              <a:t>, questo determina due ulteriori ed importanti distinzioni: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51520" y="1620416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SOSTITUTO PROCESSUALE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DEFENSORIA DE LA MADRE TIERRA</a:t>
            </a:r>
          </a:p>
          <a:p>
            <a:r>
              <a:rPr lang="it-IT" dirty="0" smtClean="0"/>
              <a:t>                          </a:t>
            </a:r>
            <a:r>
              <a:rPr lang="it-IT" sz="1600" dirty="0" smtClean="0"/>
              <a:t>ricadono nel c.d</a:t>
            </a:r>
            <a:r>
              <a:rPr lang="it-IT" dirty="0" smtClean="0"/>
              <a:t>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580112" y="1620416"/>
            <a:ext cx="280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AMICUS CURIAE </a:t>
            </a:r>
          </a:p>
          <a:p>
            <a:endParaRPr lang="it-IT" dirty="0" smtClean="0"/>
          </a:p>
          <a:p>
            <a:r>
              <a:rPr lang="it-IT" sz="1400" dirty="0" smtClean="0"/>
              <a:t>                               ricade nel c.d</a:t>
            </a:r>
            <a:r>
              <a:rPr lang="it-IT" dirty="0" smtClean="0"/>
              <a:t>.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1547664" y="22132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251520" y="3759448"/>
            <a:ext cx="37444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ad essi può rivolgersi infatti qualsiasi individuo</a:t>
            </a:r>
            <a:endParaRPr lang="it-IT" sz="1600" dirty="0"/>
          </a:p>
        </p:txBody>
      </p:sp>
      <p:cxnSp>
        <p:nvCxnSpPr>
          <p:cNvPr id="17" name="Connettore 2 16"/>
          <p:cNvCxnSpPr/>
          <p:nvPr/>
        </p:nvCxnSpPr>
        <p:spPr>
          <a:xfrm>
            <a:off x="1691680" y="32428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179512" y="4839444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Inoltre questi meccanismi sono orientati a  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1691680" y="44794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6660232" y="22132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6804248" y="31410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4788024" y="3429124"/>
            <a:ext cx="4176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ad esso si  può rivolgere solo chi ha le risorse finanziare per retribuire la prestazione offerta.</a:t>
            </a:r>
          </a:p>
        </p:txBody>
      </p:sp>
      <p:cxnSp>
        <p:nvCxnSpPr>
          <p:cNvPr id="26" name="Connettore 2 25"/>
          <p:cNvCxnSpPr/>
          <p:nvPr/>
        </p:nvCxnSpPr>
        <p:spPr>
          <a:xfrm>
            <a:off x="6804248" y="39331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4788024" y="3933180"/>
            <a:ext cx="43559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sz="1600" dirty="0" smtClean="0"/>
              <a:t>Inoltre  l’</a:t>
            </a:r>
            <a:r>
              <a:rPr lang="it-IT" sz="1600" dirty="0" err="1" smtClean="0"/>
              <a:t>amicus</a:t>
            </a:r>
            <a:r>
              <a:rPr lang="it-IT" sz="1600" dirty="0" smtClean="0"/>
              <a:t> </a:t>
            </a:r>
            <a:r>
              <a:rPr lang="it-IT" sz="1600" dirty="0" err="1" smtClean="0"/>
              <a:t>curiae</a:t>
            </a:r>
            <a:r>
              <a:rPr lang="it-IT" sz="1600" dirty="0" smtClean="0"/>
              <a:t> tutela interessi collettivi, dati dalla somma di interessi individuali, si limita quindi a </a:t>
            </a:r>
            <a:r>
              <a:rPr lang="it-IT" sz="1600" b="1" u="sng" dirty="0" smtClean="0"/>
              <a:t>TRASFORMARE GLI INTERESSI DELLA NATURA IN CASI GIURIDICI</a:t>
            </a:r>
            <a:r>
              <a:rPr lang="it-IT" sz="1600" dirty="0" smtClean="0">
                <a:sym typeface="Wingdings" pitchFamily="2" charset="2"/>
              </a:rPr>
              <a:t> questo significa che è orientato a </a:t>
            </a:r>
          </a:p>
        </p:txBody>
      </p:sp>
      <p:sp>
        <p:nvSpPr>
          <p:cNvPr id="28" name="Freccia in giù 27"/>
          <p:cNvSpPr/>
          <p:nvPr/>
        </p:nvSpPr>
        <p:spPr>
          <a:xfrm>
            <a:off x="1547664" y="5216624"/>
            <a:ext cx="216024" cy="28803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in giù 28"/>
          <p:cNvSpPr/>
          <p:nvPr/>
        </p:nvSpPr>
        <p:spPr>
          <a:xfrm>
            <a:off x="6876256" y="5373340"/>
            <a:ext cx="216024" cy="28803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2 30"/>
          <p:cNvCxnSpPr/>
          <p:nvPr/>
        </p:nvCxnSpPr>
        <p:spPr>
          <a:xfrm flipH="1">
            <a:off x="2339752" y="1404392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5292080" y="140439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251520" y="548680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79512" y="1700808"/>
            <a:ext cx="4317876" cy="4968551"/>
          </a:xfrm>
        </p:spPr>
        <p:txBody>
          <a:bodyPr>
            <a:normAutofit fontScale="85000" lnSpcReduction="10000"/>
          </a:bodyPr>
          <a:lstStyle/>
          <a:p>
            <a:r>
              <a:rPr lang="it-IT" sz="1600" b="1" dirty="0" smtClean="0"/>
              <a:t>DICHIARAZIONE UNIVERSALE DEI DIRITTI DELLA MADRE TERRA</a:t>
            </a:r>
            <a:r>
              <a:rPr lang="it-IT" sz="1600" dirty="0" smtClean="0"/>
              <a:t>:</a:t>
            </a:r>
            <a:r>
              <a:rPr lang="it-IT" sz="1600" i="1" dirty="0" smtClean="0"/>
              <a:t>“</a:t>
            </a:r>
            <a:r>
              <a:rPr lang="it-IT" sz="1600" b="1" i="1" u="sng" dirty="0" smtClean="0"/>
              <a:t>accettiamo la nostra responsabilità </a:t>
            </a:r>
            <a:r>
              <a:rPr lang="it-IT" sz="1600" i="1" u="sng" dirty="0" smtClean="0"/>
              <a:t>verso gli altri</a:t>
            </a:r>
            <a:r>
              <a:rPr lang="it-IT" sz="1600" i="1" dirty="0" smtClean="0"/>
              <a:t>, verso le generazioni future e verso la Madre Terra” “tale Dichiarazione deve costituire la base sulla quale deve fondarsi </a:t>
            </a:r>
            <a:r>
              <a:rPr lang="it-IT" sz="1600" b="1" i="1" u="sng" dirty="0" smtClean="0"/>
              <a:t>la condotta morale </a:t>
            </a:r>
            <a:r>
              <a:rPr lang="it-IT" sz="1600" i="1" dirty="0" smtClean="0"/>
              <a:t>di tutti gli esseri umani</a:t>
            </a:r>
            <a:r>
              <a:rPr lang="it-IT" sz="1600" dirty="0" smtClean="0"/>
              <a:t>.”</a:t>
            </a:r>
          </a:p>
          <a:p>
            <a:pPr>
              <a:buNone/>
            </a:pPr>
            <a:endParaRPr lang="it-IT" sz="1600" dirty="0" smtClean="0"/>
          </a:p>
          <a:p>
            <a:r>
              <a:rPr lang="it-IT" sz="1600" b="1" dirty="0" smtClean="0"/>
              <a:t>CARTA DELLA TERRA</a:t>
            </a:r>
            <a:r>
              <a:rPr lang="it-IT" sz="1600" dirty="0" smtClean="0"/>
              <a:t>: </a:t>
            </a:r>
            <a:r>
              <a:rPr lang="it-IT" sz="1500" dirty="0" smtClean="0"/>
              <a:t>“</a:t>
            </a:r>
            <a:r>
              <a:rPr lang="it-IT" sz="1500" i="1" dirty="0" smtClean="0"/>
              <a:t>Ognuno ha la sua parte di </a:t>
            </a:r>
            <a:r>
              <a:rPr lang="it-IT" sz="1500" b="1" i="1" u="sng" dirty="0" smtClean="0"/>
              <a:t>responsabilità </a:t>
            </a:r>
            <a:r>
              <a:rPr lang="it-IT" sz="1500" i="1" dirty="0" smtClean="0"/>
              <a:t>per il benessere presente e futuro della famiglia umana e del più vasto mondo degli esseri viventi. Importante è dunque uno spirito </a:t>
            </a:r>
            <a:r>
              <a:rPr lang="it-IT" sz="1500" b="1" i="1" u="sng" dirty="0" smtClean="0"/>
              <a:t>di solidarietà umana</a:t>
            </a:r>
            <a:r>
              <a:rPr lang="it-IT" sz="1500" b="1" i="1" dirty="0" smtClean="0"/>
              <a:t> e </a:t>
            </a:r>
            <a:r>
              <a:rPr lang="it-IT" sz="1500" b="1" i="1" u="sng" dirty="0" smtClean="0"/>
              <a:t>di parentela con ogni forma di vita.</a:t>
            </a:r>
            <a:r>
              <a:rPr lang="it-IT" sz="1500" i="1" dirty="0" smtClean="0"/>
              <a:t> Abbiamo urgente bisogno di una visione condivisa di valori fondamentali che forniscano </a:t>
            </a:r>
            <a:r>
              <a:rPr lang="it-IT" sz="1500" b="1" i="1" u="sng" dirty="0" smtClean="0"/>
              <a:t>una base etica per la comunità mondiale</a:t>
            </a:r>
            <a:r>
              <a:rPr lang="it-IT" sz="1500" b="1" i="1" dirty="0" smtClean="0"/>
              <a:t> </a:t>
            </a:r>
            <a:r>
              <a:rPr lang="it-IT" sz="1500" i="1" dirty="0" smtClean="0"/>
              <a:t>che sta emergendo</a:t>
            </a:r>
            <a:r>
              <a:rPr lang="it-IT" sz="1500" dirty="0" smtClean="0"/>
              <a:t>.”</a:t>
            </a:r>
          </a:p>
          <a:p>
            <a:endParaRPr lang="it-IT" sz="1600" dirty="0" smtClean="0"/>
          </a:p>
          <a:p>
            <a:pPr indent="0">
              <a:buNone/>
            </a:pPr>
            <a:r>
              <a:rPr lang="it-IT" sz="1600" b="1" dirty="0" smtClean="0"/>
              <a:t>* Si basa su sentimenti di empatia e solidarietà</a:t>
            </a:r>
          </a:p>
          <a:p>
            <a:pPr indent="0">
              <a:buNone/>
            </a:pPr>
            <a:r>
              <a:rPr lang="it-IT" sz="1600" b="1" dirty="0" smtClean="0"/>
              <a:t>ed è legata al rispetto di valori etici sembra</a:t>
            </a:r>
          </a:p>
          <a:p>
            <a:pPr indent="0">
              <a:buNone/>
            </a:pPr>
            <a:r>
              <a:rPr lang="it-IT" sz="1600" b="1" dirty="0" smtClean="0"/>
              <a:t>ricadere  quindi nella logica antropocentrica</a:t>
            </a:r>
          </a:p>
          <a:p>
            <a:pPr indent="0">
              <a:buNone/>
            </a:pPr>
            <a:r>
              <a:rPr lang="it-IT" sz="1600" b="1" dirty="0" smtClean="0"/>
              <a:t>(io sono responsabile per me stesso perché</a:t>
            </a:r>
          </a:p>
          <a:p>
            <a:pPr indent="0">
              <a:buNone/>
            </a:pPr>
            <a:r>
              <a:rPr lang="it-IT" sz="1600" b="1" dirty="0" smtClean="0"/>
              <a:t>sono un uomo retto, giusto, di sani</a:t>
            </a:r>
          </a:p>
          <a:p>
            <a:pPr indent="0">
              <a:buNone/>
            </a:pPr>
            <a:r>
              <a:rPr lang="it-IT" sz="1600" b="1" dirty="0" smtClean="0"/>
              <a:t>valori)quindi è una responsabilità auto</a:t>
            </a:r>
          </a:p>
          <a:p>
            <a:pPr indent="0">
              <a:buNone/>
            </a:pPr>
            <a:r>
              <a:rPr lang="it-IT" sz="1600" b="1" dirty="0" smtClean="0"/>
              <a:t>referenziata.</a:t>
            </a:r>
            <a:endParaRPr lang="it-IT" sz="1600" b="1" dirty="0"/>
          </a:p>
        </p:txBody>
      </p:sp>
      <p:sp>
        <p:nvSpPr>
          <p:cNvPr id="9" name="Rettangolo 8"/>
          <p:cNvSpPr/>
          <p:nvPr/>
        </p:nvSpPr>
        <p:spPr>
          <a:xfrm>
            <a:off x="4932040" y="1209452"/>
            <a:ext cx="2952328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RESPONSABILITÀ SOCIALE</a:t>
            </a:r>
          </a:p>
        </p:txBody>
      </p:sp>
      <p:sp>
        <p:nvSpPr>
          <p:cNvPr id="7" name="Rettangolo 6"/>
          <p:cNvSpPr/>
          <p:nvPr/>
        </p:nvSpPr>
        <p:spPr>
          <a:xfrm>
            <a:off x="653976" y="1209452"/>
            <a:ext cx="296922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RESPONSABILITÀ MORALE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2212" y="214040"/>
            <a:ext cx="8229600" cy="548680"/>
          </a:xfrm>
        </p:spPr>
        <p:txBody>
          <a:bodyPr>
            <a:normAutofit fontScale="90000"/>
          </a:bodyPr>
          <a:lstStyle/>
          <a:p>
            <a:pPr marL="457200" indent="-457200" algn="l"/>
            <a:r>
              <a:rPr lang="it-IT" sz="2400" b="1" dirty="0" smtClean="0"/>
              <a:t>QUALI STRUMENTI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TUTELA DELLA NATURA?</a:t>
            </a:r>
            <a:br>
              <a:rPr lang="it-IT" sz="2400" b="1" dirty="0" smtClean="0"/>
            </a:br>
            <a:endParaRPr lang="it-IT" sz="18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499993" y="1700808"/>
            <a:ext cx="4644007" cy="4968552"/>
          </a:xfrm>
        </p:spPr>
        <p:txBody>
          <a:bodyPr>
            <a:normAutofit fontScale="92500" lnSpcReduction="10000"/>
          </a:bodyPr>
          <a:lstStyle/>
          <a:p>
            <a:r>
              <a:rPr lang="it-IT" sz="1600" b="1" dirty="0" smtClean="0"/>
              <a:t>I 10 PRINCIPI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DEMOCRAZIA DELLA TERRA</a:t>
            </a:r>
            <a:r>
              <a:rPr lang="it-IT" sz="1600" dirty="0" smtClean="0"/>
              <a:t>:</a:t>
            </a:r>
            <a:r>
              <a:rPr lang="it-IT" sz="1600" i="1" dirty="0" smtClean="0"/>
              <a:t>“[…] le comunità locali sono organizzate in base al principio dell'inclusione, della diversità e </a:t>
            </a:r>
            <a:r>
              <a:rPr lang="it-IT" sz="1600" b="1" i="1" u="sng" dirty="0" smtClean="0"/>
              <a:t>della responsabilità sociale</a:t>
            </a:r>
            <a:r>
              <a:rPr lang="it-IT" sz="1600" i="1" u="sng" dirty="0" smtClean="0"/>
              <a:t>”</a:t>
            </a:r>
            <a:endParaRPr lang="it-IT" sz="1600" i="1" dirty="0" smtClean="0"/>
          </a:p>
          <a:p>
            <a:r>
              <a:rPr lang="it-IT" sz="1600" b="1" dirty="0" smtClean="0"/>
              <a:t>COSTITUZIONE ECUADOR</a:t>
            </a:r>
            <a:r>
              <a:rPr lang="it-IT" sz="1600" dirty="0" smtClean="0"/>
              <a:t>: (Art. 275) “</a:t>
            </a:r>
            <a:r>
              <a:rPr lang="it-IT" sz="1600" i="1" dirty="0" smtClean="0"/>
              <a:t>Il buon vivere presuppone e richiede che persone, comunità, popoli e nazionalità godano dei loro diritti in maniera effettiva, e esercitino </a:t>
            </a:r>
            <a:r>
              <a:rPr lang="it-IT" sz="1600" b="1" i="1" u="sng" dirty="0" smtClean="0"/>
              <a:t>le proprie responsabilità .</a:t>
            </a:r>
            <a:r>
              <a:rPr lang="it-IT" sz="1600" i="1" dirty="0" smtClean="0"/>
              <a:t>Per promuovere e conseguire il buon vivere spetta alle persone, alle collettività, produrre, scambiare e consumare beni e servizi con </a:t>
            </a:r>
            <a:r>
              <a:rPr lang="it-IT" sz="1600" b="1" i="1" u="sng" dirty="0" smtClean="0"/>
              <a:t>responsabilità sociale ”</a:t>
            </a:r>
          </a:p>
          <a:p>
            <a:r>
              <a:rPr lang="it-IT" sz="1600" b="1" dirty="0" smtClean="0"/>
              <a:t>COSTITUZIONE BOLIVIA</a:t>
            </a:r>
            <a:r>
              <a:rPr lang="it-IT" sz="1600" dirty="0" smtClean="0"/>
              <a:t>: (Art 108)“</a:t>
            </a:r>
            <a:r>
              <a:rPr lang="it-IT" sz="1600" b="1" i="1" u="sng" dirty="0" smtClean="0"/>
              <a:t>il dovere </a:t>
            </a:r>
            <a:r>
              <a:rPr lang="it-IT" sz="1600" i="1" dirty="0" smtClean="0"/>
              <a:t>per i boliviani e le boliviane di promuovere la diffusione della prassi dei valori e dei principi costituzionali”</a:t>
            </a:r>
          </a:p>
          <a:p>
            <a:pPr indent="0">
              <a:buNone/>
            </a:pPr>
            <a:endParaRPr lang="it-IT" sz="1600" b="1" dirty="0" smtClean="0"/>
          </a:p>
          <a:p>
            <a:pPr indent="0">
              <a:buNone/>
            </a:pPr>
            <a:r>
              <a:rPr lang="it-IT" sz="1600" b="1" dirty="0" smtClean="0"/>
              <a:t>*</a:t>
            </a:r>
            <a:r>
              <a:rPr lang="it-IT" sz="1600" i="1" dirty="0" smtClean="0"/>
              <a:t> </a:t>
            </a:r>
            <a:r>
              <a:rPr lang="it-IT" sz="1600" b="1" dirty="0" smtClean="0"/>
              <a:t>Non attiene alla coscienza morale ed etica dell’individuo in quanto entità singola ed unica avente propri principi e valori, ma si radicare in quello spazio comune che deve essere formato da cittadini che in quanto tali per vivere in società devono rispettare necessariamente regole comuni anche quindi quella di responsabilità.</a:t>
            </a:r>
          </a:p>
          <a:p>
            <a:pPr>
              <a:buNone/>
            </a:pPr>
            <a:endParaRPr lang="it-IT" sz="1600" i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51520" y="629196"/>
            <a:ext cx="5666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3.        RESPOSANSABILITÀ SOCIALE VS RESPONSABILITÀ MORALE</a:t>
            </a:r>
            <a:endParaRPr lang="it-IT" sz="1600" dirty="0"/>
          </a:p>
        </p:txBody>
      </p:sp>
      <p:cxnSp>
        <p:nvCxnSpPr>
          <p:cNvPr id="12" name="Connettore 1 11"/>
          <p:cNvCxnSpPr/>
          <p:nvPr/>
        </p:nvCxnSpPr>
        <p:spPr>
          <a:xfrm>
            <a:off x="251520" y="548680"/>
            <a:ext cx="8136904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8E100BA2-8794-4CDE-BC57-C340AE62BDD4}" type="slidenum">
              <a:rPr lang="it-IT" sz="1600" b="1" smtClean="0">
                <a:solidFill>
                  <a:schemeClr val="tx2">
                    <a:lumMod val="75000"/>
                  </a:schemeClr>
                </a:solidFill>
              </a:rPr>
              <a:pPr/>
              <a:t>9</a:t>
            </a:fld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2706</Words>
  <Application>Microsoft Office PowerPoint</Application>
  <PresentationFormat>Presentazione su schermo (4:3)</PresentationFormat>
  <Paragraphs>203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Diapositiva 1</vt:lpstr>
      <vt:lpstr>COME SI PARLA DI NATURA NELLE CARTE E DICHIARAZIONI ?</vt:lpstr>
      <vt:lpstr>COME SI PARLA DI NATURA NELLA CARTE E DICHIARAZIONI ?</vt:lpstr>
      <vt:lpstr>Diapositiva 4</vt:lpstr>
      <vt:lpstr>VITA/VITALITÀ/VIVERE/ESISTEREIN CHE SENSO?</vt:lpstr>
      <vt:lpstr>QUALI STRUMENTI DI TUTELA DELLA NATURA?</vt:lpstr>
      <vt:lpstr>QUALI STRUMENTI DI TUTELA DELLA NATURA?</vt:lpstr>
      <vt:lpstr>QUALI STRUMENTI DI TUTELA DELLA NATURA?</vt:lpstr>
      <vt:lpstr>QUALI STRUMENTI DI TUTELA DELLA NATURA? </vt:lpstr>
      <vt:lpstr>QUALI STRUMENTI DI TUTELA DELLA NATURA?</vt:lpstr>
      <vt:lpstr>LE POLITICHE COME FUNZIONANO A TUTELA DELLA NATURA?</vt:lpstr>
      <vt:lpstr>LE POLITICHE COME FUNZIONANO A TUTELA DELLA NATURA?</vt:lpstr>
      <vt:lpstr>QUESTE POLITICHE SONO ATTUATE IN MODO DEMOCRATICO?</vt:lpstr>
      <vt:lpstr>QUESTE POLITICHE SONO ATTUATE IN MODO DEMOCRATICO?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203</cp:revision>
  <dcterms:created xsi:type="dcterms:W3CDTF">2018-05-24T09:44:13Z</dcterms:created>
  <dcterms:modified xsi:type="dcterms:W3CDTF">2018-06-19T15:01:19Z</dcterms:modified>
</cp:coreProperties>
</file>